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8" r:id="rId4"/>
    <p:sldId id="267" r:id="rId5"/>
    <p:sldId id="265" r:id="rId6"/>
    <p:sldId id="266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D21F6-90D6-4AF1-8F61-14DE81DF7FF9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D1707-0911-4DCD-9DDD-750AD525A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32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D1707-0911-4DCD-9DDD-750AD525A204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533400"/>
            <a:ext cx="6072230" cy="2868168"/>
          </a:xfrm>
        </p:spPr>
        <p:txBody>
          <a:bodyPr/>
          <a:lstStyle/>
          <a:p>
            <a:pPr algn="ctr"/>
            <a:r>
              <a:rPr lang="ru-RU" dirty="0" smtClean="0"/>
              <a:t>Японские экспедиции и поселения на островах</a:t>
            </a:r>
            <a:endParaRPr lang="ru-RU" dirty="0"/>
          </a:p>
        </p:txBody>
      </p:sp>
      <p:sp>
        <p:nvSpPr>
          <p:cNvPr id="4" name="Подзаголовок 2"/>
          <p:cNvSpPr>
            <a:spLocks noGrp="1"/>
          </p:cNvSpPr>
          <p:nvPr/>
        </p:nvSpPr>
        <p:spPr>
          <a:xfrm>
            <a:off x="3131840" y="3861048"/>
            <a:ext cx="5114778" cy="2313984"/>
          </a:xfrm>
          <a:prstGeom prst="rect">
            <a:avLst/>
          </a:prstGeom>
        </p:spPr>
        <p:txBody>
          <a:bodyPr vert="horz" lIns="45720" tIns="0" rIns="45720" bIns="0">
            <a:normAutofit lnSpcReduction="10000"/>
          </a:bodyPr>
          <a:lstStyle>
            <a:lvl1pPr marL="0" indent="0" algn="r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2200" kern="1200" baseline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None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Урок </a:t>
            </a:r>
            <a:r>
              <a:rPr lang="ru-RU" sz="3600" b="1" dirty="0" smtClean="0">
                <a:solidFill>
                  <a:srgbClr val="FFFF00"/>
                </a:solidFill>
              </a:rPr>
              <a:t>2.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 7 класс</a:t>
            </a:r>
          </a:p>
          <a:p>
            <a:r>
              <a:rPr lang="ru-RU" dirty="0" smtClean="0"/>
              <a:t>Презентация- Конспект</a:t>
            </a:r>
          </a:p>
          <a:p>
            <a:r>
              <a:rPr lang="ru-RU" dirty="0" smtClean="0"/>
              <a:t>Автор: Писцова Л.А., </a:t>
            </a:r>
          </a:p>
          <a:p>
            <a:r>
              <a:rPr lang="ru-RU" dirty="0" smtClean="0"/>
              <a:t>учитель истории МБОУ СОШ № 4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r>
              <a:rPr lang="ru-RU" dirty="0" smtClean="0"/>
              <a:t>План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7858180" cy="5312752"/>
          </a:xfrm>
        </p:spPr>
        <p:txBody>
          <a:bodyPr/>
          <a:lstStyle/>
          <a:p>
            <a:r>
              <a:rPr lang="ru-RU" dirty="0" smtClean="0"/>
              <a:t>Японская экспансия на север в условиях самоизоляции</a:t>
            </a:r>
          </a:p>
          <a:p>
            <a:r>
              <a:rPr lang="ru-RU" dirty="0" smtClean="0"/>
              <a:t>Японские поселения на Курильских островах. Взаимоотношения с аборигенами.</a:t>
            </a:r>
          </a:p>
          <a:p>
            <a:r>
              <a:rPr lang="ru-RU" dirty="0" smtClean="0"/>
              <a:t>Ранние японские карты Дальнего Востока. Исследования М. </a:t>
            </a:r>
            <a:r>
              <a:rPr lang="ru-RU" dirty="0" err="1" smtClean="0"/>
              <a:t>Токуная</a:t>
            </a:r>
            <a:r>
              <a:rPr lang="ru-RU" dirty="0" smtClean="0"/>
              <a:t>, О. </a:t>
            </a:r>
            <a:r>
              <a:rPr lang="ru-RU" dirty="0" err="1" smtClean="0"/>
              <a:t>Ипэи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143900" cy="624144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2 тыс. лет назад- </a:t>
            </a:r>
            <a:r>
              <a:rPr lang="ru-RU" sz="2000" dirty="0" smtClean="0"/>
              <a:t>предки современных японцев оказались на японских островах </a:t>
            </a:r>
            <a:r>
              <a:rPr lang="ru-RU" sz="1600" dirty="0" smtClean="0"/>
              <a:t>(о. </a:t>
            </a:r>
            <a:r>
              <a:rPr lang="ru-RU" sz="1600" dirty="0" err="1" smtClean="0"/>
              <a:t>Сикоку</a:t>
            </a:r>
            <a:r>
              <a:rPr lang="ru-RU" sz="1600" dirty="0" smtClean="0"/>
              <a:t>, о. Кюсю)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000" dirty="0" smtClean="0">
                <a:solidFill>
                  <a:srgbClr val="FF0000"/>
                </a:solidFill>
              </a:rPr>
              <a:t>К сер. 1 тыс. н.э.-</a:t>
            </a:r>
            <a:r>
              <a:rPr lang="ru-RU" sz="2000" dirty="0" smtClean="0"/>
              <a:t> Японцы завоёвывают южную треть Хонсю </a:t>
            </a:r>
          </a:p>
          <a:p>
            <a:pPr>
              <a:buNone/>
            </a:pPr>
            <a:r>
              <a:rPr lang="ru-RU" sz="2000" dirty="0" smtClean="0"/>
              <a:t>(г. Токио – северная граница японских владений – </a:t>
            </a:r>
            <a:r>
              <a:rPr lang="ru-RU" sz="2000" dirty="0" err="1" smtClean="0"/>
              <a:t>Эдо</a:t>
            </a:r>
            <a:r>
              <a:rPr lang="ru-RU" sz="2000" dirty="0" smtClean="0"/>
              <a:t>)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До </a:t>
            </a:r>
            <a:r>
              <a:rPr lang="en-US" sz="2400" dirty="0" smtClean="0">
                <a:solidFill>
                  <a:srgbClr val="FF0000"/>
                </a:solidFill>
              </a:rPr>
              <a:t>XVII </a:t>
            </a:r>
            <a:r>
              <a:rPr lang="ru-RU" sz="2400" dirty="0" smtClean="0">
                <a:solidFill>
                  <a:srgbClr val="FF0000"/>
                </a:solidFill>
              </a:rPr>
              <a:t>в. </a:t>
            </a:r>
            <a:r>
              <a:rPr lang="ru-RU" sz="2400" dirty="0" smtClean="0"/>
              <a:t>- война с севером (</a:t>
            </a:r>
            <a:r>
              <a:rPr lang="ru-RU" sz="2400" dirty="0" err="1" smtClean="0"/>
              <a:t>айнами</a:t>
            </a:r>
            <a:r>
              <a:rPr lang="ru-RU" sz="2400" dirty="0" smtClean="0"/>
              <a:t>)</a:t>
            </a:r>
          </a:p>
          <a:p>
            <a:pPr>
              <a:buNone/>
            </a:pPr>
            <a:r>
              <a:rPr lang="ru-RU" sz="2400" dirty="0" smtClean="0"/>
              <a:t>   (т.к. север – смертельная угроза, опасность, любые путешествия сюда запрещены)</a:t>
            </a:r>
          </a:p>
          <a:p>
            <a:pPr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XII </a:t>
            </a:r>
            <a:r>
              <a:rPr lang="ru-RU" sz="2400" dirty="0" smtClean="0">
                <a:solidFill>
                  <a:srgbClr val="FF0000"/>
                </a:solidFill>
              </a:rPr>
              <a:t>в. </a:t>
            </a:r>
            <a:r>
              <a:rPr lang="ru-RU" sz="2400" dirty="0" smtClean="0"/>
              <a:t>– </a:t>
            </a:r>
            <a:r>
              <a:rPr lang="ru-RU" sz="1800" dirty="0" smtClean="0"/>
              <a:t>1 поселение на Хоккайдо (полуостров </a:t>
            </a:r>
            <a:r>
              <a:rPr lang="ru-RU" sz="1800" dirty="0" err="1" smtClean="0"/>
              <a:t>Осимо</a:t>
            </a:r>
            <a:r>
              <a:rPr lang="ru-RU" sz="1800" dirty="0" smtClean="0"/>
              <a:t>). </a:t>
            </a:r>
          </a:p>
          <a:p>
            <a:pPr>
              <a:buNone/>
            </a:pPr>
            <a:r>
              <a:rPr lang="ru-RU" sz="1800" dirty="0" smtClean="0"/>
              <a:t>Укрепленный пункт. Здесь живут беглые японцы, преступники, изгои.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1457 г- </a:t>
            </a:r>
            <a:r>
              <a:rPr lang="ru-RU" sz="1800" dirty="0" err="1" smtClean="0"/>
              <a:t>айны</a:t>
            </a:r>
            <a:r>
              <a:rPr lang="ru-RU" sz="1800" dirty="0" smtClean="0"/>
              <a:t> с Хоккайдо подняли восстание против пришельцев </a:t>
            </a:r>
          </a:p>
          <a:p>
            <a:pPr>
              <a:buNone/>
            </a:pPr>
            <a:r>
              <a:rPr lang="ru-RU" sz="1800" dirty="0" smtClean="0"/>
              <a:t>Во главе японцев – </a:t>
            </a:r>
            <a:r>
              <a:rPr lang="ru-RU" sz="1800" b="1" dirty="0" err="1" smtClean="0">
                <a:solidFill>
                  <a:srgbClr val="002060"/>
                </a:solidFill>
              </a:rPr>
              <a:t>Набухиро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Такэда</a:t>
            </a:r>
            <a:r>
              <a:rPr lang="ru-RU" sz="1800" dirty="0" smtClean="0"/>
              <a:t>          победа над </a:t>
            </a:r>
            <a:r>
              <a:rPr lang="ru-RU" sz="1800" dirty="0" err="1" smtClean="0"/>
              <a:t>айнами</a:t>
            </a:r>
            <a:r>
              <a:rPr lang="ru-RU" sz="1800" dirty="0" smtClean="0"/>
              <a:t>           стал </a:t>
            </a:r>
          </a:p>
          <a:p>
            <a:pPr>
              <a:buNone/>
            </a:pPr>
            <a:r>
              <a:rPr lang="ru-RU" sz="1800" dirty="0" smtClean="0"/>
              <a:t>князем этих земель             его предки примут родовое имя </a:t>
            </a:r>
            <a:r>
              <a:rPr lang="ru-RU" sz="2400" b="1" dirty="0" smtClean="0">
                <a:solidFill>
                  <a:srgbClr val="002060"/>
                </a:solidFill>
              </a:rPr>
              <a:t>МАЦУМАЭ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7215206" y="514351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214810" y="557214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858016" y="5572140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285984" y="5929330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4"/>
            <a:ext cx="8143900" cy="6072230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Мацумаэ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1800" dirty="0" smtClean="0"/>
              <a:t>– экспедиция на сев.         поражение </a:t>
            </a:r>
            <a:r>
              <a:rPr lang="ru-RU" sz="1800" dirty="0" err="1" smtClean="0"/>
              <a:t>айнов</a:t>
            </a:r>
            <a:r>
              <a:rPr lang="ru-RU" sz="1800" dirty="0" smtClean="0"/>
              <a:t>      уходят на север</a:t>
            </a:r>
            <a:r>
              <a:rPr lang="ru-RU" sz="2400" dirty="0" smtClean="0"/>
              <a:t>.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2000" i="1" dirty="0" smtClean="0">
                <a:solidFill>
                  <a:srgbClr val="0070C0"/>
                </a:solidFill>
              </a:rPr>
              <a:t>ИТОГ: </a:t>
            </a:r>
          </a:p>
          <a:p>
            <a:pPr>
              <a:buNone/>
            </a:pPr>
            <a:r>
              <a:rPr lang="ru-RU" sz="2000" i="1" dirty="0" smtClean="0">
                <a:solidFill>
                  <a:srgbClr val="0070C0"/>
                </a:solidFill>
              </a:rPr>
              <a:t>Япония – политика уничтожения </a:t>
            </a:r>
            <a:r>
              <a:rPr lang="ru-RU" sz="2000" i="1" dirty="0" err="1" smtClean="0">
                <a:solidFill>
                  <a:srgbClr val="0070C0"/>
                </a:solidFill>
              </a:rPr>
              <a:t>айнов</a:t>
            </a:r>
            <a:r>
              <a:rPr lang="ru-RU" sz="2000" i="1" dirty="0" smtClean="0">
                <a:solidFill>
                  <a:srgbClr val="0070C0"/>
                </a:solidFill>
              </a:rPr>
              <a:t> (но не тотальное)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1636 г. </a:t>
            </a:r>
            <a:r>
              <a:rPr lang="ru-RU" sz="2000" dirty="0" smtClean="0"/>
              <a:t>– на Сахалин экспедиция </a:t>
            </a:r>
            <a:r>
              <a:rPr lang="ru-RU" sz="2000" dirty="0" err="1" smtClean="0"/>
              <a:t>Комити</a:t>
            </a:r>
            <a:r>
              <a:rPr lang="ru-RU" sz="2000" dirty="0" smtClean="0"/>
              <a:t> </a:t>
            </a:r>
            <a:r>
              <a:rPr lang="ru-RU" sz="2000" dirty="0" err="1" smtClean="0"/>
              <a:t>Сёдзаэмен</a:t>
            </a:r>
            <a:r>
              <a:rPr lang="ru-RU" sz="2000" dirty="0" smtClean="0"/>
              <a:t> (обследование </a:t>
            </a:r>
            <a:r>
              <a:rPr lang="ru-RU" sz="2000" dirty="0" err="1" smtClean="0"/>
              <a:t>Анивского</a:t>
            </a:r>
            <a:r>
              <a:rPr lang="ru-RU" sz="2000" dirty="0" smtClean="0"/>
              <a:t> залива – </a:t>
            </a:r>
            <a:r>
              <a:rPr lang="ru-RU" sz="2000" dirty="0" err="1" smtClean="0"/>
              <a:t>ю-в</a:t>
            </a:r>
            <a:r>
              <a:rPr lang="ru-RU" sz="2000" dirty="0" smtClean="0"/>
              <a:t> побережья до залива Терпения)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1644 г. </a:t>
            </a:r>
            <a:r>
              <a:rPr lang="ru-RU" sz="2000" dirty="0" smtClean="0"/>
              <a:t>– составлена Японская карта Севера (изображен Сахалин, мыс </a:t>
            </a:r>
            <a:r>
              <a:rPr lang="ru-RU" sz="2000" dirty="0" err="1" smtClean="0"/>
              <a:t>Крыльон</a:t>
            </a:r>
            <a:r>
              <a:rPr lang="ru-RU" sz="2000" dirty="0" smtClean="0"/>
              <a:t>, </a:t>
            </a:r>
            <a:r>
              <a:rPr lang="ru-RU" sz="2000" dirty="0" err="1" smtClean="0"/>
              <a:t>мыс</a:t>
            </a:r>
            <a:r>
              <a:rPr lang="ru-RU" sz="2000" dirty="0" smtClean="0"/>
              <a:t> Анива, Корсаков, залив Терпения, мыс Терпения, о. </a:t>
            </a:r>
            <a:r>
              <a:rPr lang="ru-RU" sz="2000" dirty="0" err="1" smtClean="0"/>
              <a:t>Монейрон</a:t>
            </a:r>
            <a:r>
              <a:rPr lang="ru-RU" sz="2000" dirty="0" smtClean="0"/>
              <a:t>, север Сахалина показан абстрактно; Курилы изображены как скопление в виде шара, т.е. японцы их не знали)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С 1679 г. </a:t>
            </a:r>
            <a:r>
              <a:rPr lang="ru-RU" sz="2000" dirty="0" smtClean="0"/>
              <a:t>– яп. рыбаки создают на Сахалине сезонные поселения</a:t>
            </a:r>
            <a:endParaRPr lang="ru-RU" sz="20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071934" y="714356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500826" y="7143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81439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30 –е гг. </a:t>
            </a:r>
            <a:r>
              <a:rPr lang="en-US" sz="2800" dirty="0" smtClean="0"/>
              <a:t>XVIII</a:t>
            </a:r>
            <a:r>
              <a:rPr lang="ru-RU" sz="2800" dirty="0" smtClean="0"/>
              <a:t> в. – </a:t>
            </a:r>
            <a:br>
              <a:rPr lang="ru-RU" sz="2800" dirty="0" smtClean="0"/>
            </a:br>
            <a:r>
              <a:rPr lang="ru-RU" sz="2800" dirty="0" smtClean="0"/>
              <a:t>в Японии политика самоизоляции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7858180" cy="5786454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000" dirty="0" smtClean="0"/>
              <a:t>Яп. подданным запрещено выезжать из страны;</a:t>
            </a:r>
          </a:p>
          <a:p>
            <a:pPr>
              <a:buFontTx/>
              <a:buChar char="-"/>
            </a:pPr>
            <a:r>
              <a:rPr lang="ru-RU" sz="2000" dirty="0" smtClean="0"/>
              <a:t>тем японцам, которые находятся за границей и хотят вернуться – смертная казнь;</a:t>
            </a:r>
          </a:p>
          <a:p>
            <a:pPr>
              <a:buFontTx/>
              <a:buChar char="-"/>
            </a:pPr>
            <a:r>
              <a:rPr lang="ru-RU" sz="2000" dirty="0" smtClean="0"/>
              <a:t>запрещено строить корабли для дальнего плаванья;</a:t>
            </a:r>
          </a:p>
          <a:p>
            <a:pPr>
              <a:buFontTx/>
              <a:buChar char="-"/>
            </a:pPr>
            <a:r>
              <a:rPr lang="ru-RU" sz="2000" dirty="0" smtClean="0"/>
              <a:t>все порты в Японии закрыты для иностранных судов;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FF0000"/>
                </a:solidFill>
              </a:rPr>
              <a:t>1633-1639 –</a:t>
            </a:r>
            <a:r>
              <a:rPr lang="ru-RU" sz="2000" dirty="0" smtClean="0"/>
              <a:t> указ- за посещение Японии иностранцам смертная казнь.</a:t>
            </a:r>
          </a:p>
          <a:p>
            <a:pPr>
              <a:buFontTx/>
              <a:buChar char="-"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</a:t>
            </a:r>
            <a:r>
              <a:rPr lang="ru-RU" sz="2000" dirty="0" smtClean="0">
                <a:solidFill>
                  <a:srgbClr val="FF0000"/>
                </a:solidFill>
              </a:rPr>
              <a:t>1640 г.-</a:t>
            </a:r>
            <a:r>
              <a:rPr lang="ru-RU" sz="2000" dirty="0" smtClean="0"/>
              <a:t> португальское посольство в Японию               арест и смертная казнь (7 китайских слуг амнистированы, чтобы рассказать о случившемся)</a:t>
            </a:r>
          </a:p>
          <a:p>
            <a:pPr>
              <a:buFontTx/>
              <a:buChar char="-"/>
            </a:pPr>
            <a:endParaRPr lang="ru-RU" sz="2000" dirty="0" smtClean="0"/>
          </a:p>
          <a:p>
            <a:pPr>
              <a:buNone/>
            </a:pPr>
            <a:r>
              <a:rPr lang="ru-RU" sz="2000" i="1" u="sng" dirty="0" smtClean="0"/>
              <a:t>Исключение: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в порт Нагасаки ограниченное число китайцев</a:t>
            </a: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1 судно в год – Голландцы (т.к. помогли подавить восстание христиан)</a:t>
            </a: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Корейцы с островов </a:t>
            </a:r>
            <a:r>
              <a:rPr lang="ru-RU" sz="1600" dirty="0" err="1" smtClean="0">
                <a:solidFill>
                  <a:srgbClr val="002060"/>
                </a:solidFill>
              </a:rPr>
              <a:t>Рюкю</a:t>
            </a:r>
            <a:endParaRPr lang="ru-RU" sz="16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000760" y="414338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Защита японцев от «северных врагов, первобытных </a:t>
            </a:r>
            <a:r>
              <a:rPr lang="ru-RU" sz="2800" dirty="0" err="1" smtClean="0"/>
              <a:t>айнов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215338" cy="5500702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До сер. </a:t>
            </a:r>
            <a:r>
              <a:rPr lang="en-US" sz="2400" dirty="0" smtClean="0"/>
              <a:t>XVIII</a:t>
            </a:r>
            <a:r>
              <a:rPr lang="ru-RU" sz="2400" dirty="0" smtClean="0"/>
              <a:t> в. – у Японии проблемы на </a:t>
            </a:r>
            <a:r>
              <a:rPr lang="ru-RU" sz="2400" dirty="0" err="1" smtClean="0"/>
              <a:t>с-в</a:t>
            </a:r>
            <a:r>
              <a:rPr lang="ru-RU" sz="2400" dirty="0" smtClean="0"/>
              <a:t> о. Хоккайдо с </a:t>
            </a:r>
            <a:r>
              <a:rPr lang="ru-RU" sz="2400" dirty="0" err="1" smtClean="0"/>
              <a:t>айнами</a:t>
            </a:r>
            <a:endParaRPr lang="ru-RU" sz="2400" dirty="0" smtClean="0"/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1771 г.</a:t>
            </a:r>
            <a:r>
              <a:rPr lang="ru-RU" sz="2400" dirty="0" smtClean="0"/>
              <a:t> – на Камчатке  - мятеж </a:t>
            </a:r>
            <a:r>
              <a:rPr lang="ru-RU" sz="2400" dirty="0" err="1" smtClean="0"/>
              <a:t>Бениовского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   (цель: побег из ссылки)- захватил корабль «СВ. Петра» – на юг (Курилы, Япония)</a:t>
            </a:r>
          </a:p>
          <a:p>
            <a:pPr>
              <a:buNone/>
            </a:pPr>
            <a:r>
              <a:rPr lang="ru-RU" sz="2400" dirty="0" smtClean="0"/>
              <a:t>            Сообщил японцам, что Россия готовит вторжение в Японию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1785 г.</a:t>
            </a:r>
            <a:r>
              <a:rPr lang="ru-RU" sz="2400" dirty="0" smtClean="0"/>
              <a:t>- яп. экспедиция  на Сахалин и Курилы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(Магами </a:t>
            </a:r>
            <a:r>
              <a:rPr lang="ru-RU" sz="2400" b="1" dirty="0" err="1" smtClean="0">
                <a:solidFill>
                  <a:srgbClr val="002060"/>
                </a:solidFill>
              </a:rPr>
              <a:t>Токунай</a:t>
            </a:r>
            <a:r>
              <a:rPr lang="ru-RU" sz="2400" b="1" dirty="0" smtClean="0">
                <a:solidFill>
                  <a:srgbClr val="002060"/>
                </a:solidFill>
              </a:rPr>
              <a:t>)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1786 г.</a:t>
            </a:r>
            <a:r>
              <a:rPr lang="ru-RU" sz="2400" b="1" dirty="0" smtClean="0">
                <a:solidFill>
                  <a:srgbClr val="002060"/>
                </a:solidFill>
              </a:rPr>
              <a:t> - </a:t>
            </a:r>
            <a:r>
              <a:rPr lang="ru-RU" sz="2400" b="1" dirty="0" err="1" smtClean="0">
                <a:solidFill>
                  <a:srgbClr val="002060"/>
                </a:solidFill>
              </a:rPr>
              <a:t>М.Токунай</a:t>
            </a:r>
            <a:r>
              <a:rPr 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</a:rPr>
              <a:t>Оиси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Ипэи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/>
              <a:t>- </a:t>
            </a:r>
            <a:r>
              <a:rPr lang="ru-RU" sz="2400" dirty="0" smtClean="0"/>
              <a:t>на </a:t>
            </a:r>
            <a:r>
              <a:rPr lang="ru-RU" sz="2400" dirty="0" err="1" smtClean="0"/>
              <a:t>Кунайшир</a:t>
            </a:r>
            <a:r>
              <a:rPr lang="ru-RU" sz="2400" dirty="0" smtClean="0"/>
              <a:t> – составили подробную карту, собрали сведения (дошли до крайнего сев. о. Уруп и заставили русских уйти).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>
              <a:solidFill>
                <a:srgbClr val="00206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14282" y="3857628"/>
            <a:ext cx="85722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Защита японцев от «северных врагов, первобытных </a:t>
            </a:r>
            <a:r>
              <a:rPr lang="ru-RU" sz="2800" dirty="0" err="1" smtClean="0"/>
              <a:t>айнов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0" y="1357312"/>
            <a:ext cx="8143900" cy="55006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80 –е гг.</a:t>
            </a:r>
            <a:r>
              <a:rPr lang="en-US" sz="2400" dirty="0" smtClean="0">
                <a:solidFill>
                  <a:srgbClr val="FF0000"/>
                </a:solidFill>
              </a:rPr>
              <a:t>XVIII</a:t>
            </a:r>
            <a:r>
              <a:rPr lang="ru-RU" sz="2400" dirty="0" smtClean="0">
                <a:solidFill>
                  <a:srgbClr val="FF0000"/>
                </a:solidFill>
              </a:rPr>
              <a:t> вв.</a:t>
            </a:r>
            <a:r>
              <a:rPr lang="ru-RU" sz="2400" dirty="0" smtClean="0">
                <a:solidFill>
                  <a:srgbClr val="002060"/>
                </a:solidFill>
              </a:rPr>
              <a:t> – </a:t>
            </a:r>
            <a:r>
              <a:rPr lang="ru-RU" sz="2400" dirty="0" smtClean="0"/>
              <a:t>яп. правительство получило точную информацию о о.Кунашире и о.Итурупе (эти земли стали японскими)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90-е  гг.</a:t>
            </a:r>
            <a:r>
              <a:rPr lang="en-US" sz="2400" dirty="0" smtClean="0">
                <a:solidFill>
                  <a:srgbClr val="FF0000"/>
                </a:solidFill>
              </a:rPr>
              <a:t>XVIII</a:t>
            </a:r>
            <a:r>
              <a:rPr lang="ru-RU" sz="2400" dirty="0" smtClean="0">
                <a:solidFill>
                  <a:srgbClr val="FF0000"/>
                </a:solidFill>
              </a:rPr>
              <a:t> вв. - </a:t>
            </a:r>
            <a:r>
              <a:rPr lang="ru-RU" sz="2400" dirty="0" smtClean="0"/>
              <a:t>на </a:t>
            </a:r>
            <a:r>
              <a:rPr lang="ru-RU" sz="2400" dirty="0" err="1" smtClean="0"/>
              <a:t>юж</a:t>
            </a:r>
            <a:r>
              <a:rPr lang="ru-RU" sz="2400" dirty="0" smtClean="0"/>
              <a:t>. Курилах появились японские военные посты (гарнизоны)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1789 г.- </a:t>
            </a:r>
            <a:r>
              <a:rPr lang="ru-RU" sz="2400" dirty="0" smtClean="0"/>
              <a:t>восстание </a:t>
            </a:r>
            <a:r>
              <a:rPr lang="ru-RU" sz="2400" dirty="0" err="1" smtClean="0"/>
              <a:t>айнов</a:t>
            </a:r>
            <a:r>
              <a:rPr lang="ru-RU" sz="2400" dirty="0" smtClean="0"/>
              <a:t> на Курилах – японцы подавили дух их сопротивления навсегда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в 1801 г. – </a:t>
            </a:r>
            <a:r>
              <a:rPr lang="ru-RU" sz="2000" dirty="0" smtClean="0"/>
              <a:t>японцы добрались до о. Урупа, где поставили свои столбы и приказали русским оставить свои поселения.</a:t>
            </a:r>
          </a:p>
          <a:p>
            <a:pPr>
              <a:buNone/>
            </a:pPr>
            <a:r>
              <a:rPr lang="ru-RU" sz="2000" b="1" u="sng" dirty="0" smtClean="0">
                <a:solidFill>
                  <a:srgbClr val="0070C0"/>
                </a:solidFill>
              </a:rPr>
              <a:t>Таким образом,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    </a:t>
            </a:r>
            <a:r>
              <a:rPr lang="ru-RU" sz="2000" dirty="0" smtClean="0"/>
              <a:t>к кон. </a:t>
            </a:r>
            <a:r>
              <a:rPr lang="en-US" sz="2000" dirty="0" smtClean="0"/>
              <a:t>XVIII</a:t>
            </a:r>
            <a:r>
              <a:rPr lang="ru-RU" sz="2000" dirty="0" smtClean="0"/>
              <a:t> века – представления европейцев о Сахалине оставались весьма неясными, и ситуация вокруг острова создавала самые благоприятные условия в пользу Японии</a:t>
            </a:r>
            <a:endParaRPr lang="ru-RU" sz="2400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179</TotalTime>
  <Words>619</Words>
  <Application>Microsoft Office PowerPoint</Application>
  <PresentationFormat>Экран (4:3)</PresentationFormat>
  <Paragraphs>65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Японские экспедиции и поселения на островах</vt:lpstr>
      <vt:lpstr>План </vt:lpstr>
      <vt:lpstr>Презентация PowerPoint</vt:lpstr>
      <vt:lpstr>Презентация PowerPoint</vt:lpstr>
      <vt:lpstr>           30 –е гг. XVIII в. –  в Японии политика самоизоляции  </vt:lpstr>
      <vt:lpstr>Защита японцев от «северных врагов, первобытных айнов»</vt:lpstr>
      <vt:lpstr>Защита японцев от «северных врагов, первобытных айнов»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Европейские мореплаватели в северной части тихого океана</dc:title>
  <cp:lastModifiedBy>ЛИДИЯ</cp:lastModifiedBy>
  <cp:revision>24</cp:revision>
  <dcterms:modified xsi:type="dcterms:W3CDTF">2013-11-10T08:24:59Z</dcterms:modified>
</cp:coreProperties>
</file>