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3" r:id="rId8"/>
    <p:sldId id="264" r:id="rId9"/>
    <p:sldId id="269" r:id="rId10"/>
    <p:sldId id="265" r:id="rId11"/>
    <p:sldId id="268" r:id="rId12"/>
    <p:sldId id="266" r:id="rId13"/>
    <p:sldId id="267" r:id="rId14"/>
    <p:sldId id="270" r:id="rId15"/>
    <p:sldId id="262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2" d="100"/>
          <a:sy n="92" d="100"/>
        </p:scale>
        <p:origin x="-134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10.11.2013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10.11.2013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10.11.2013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10.11.2013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10.11.2013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21.png"/><Relationship Id="rId7" Type="http://schemas.openxmlformats.org/officeDocument/2006/relationships/image" Target="../media/image25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10" Type="http://schemas.openxmlformats.org/officeDocument/2006/relationships/image" Target="../media/image28.png"/><Relationship Id="rId4" Type="http://schemas.openxmlformats.org/officeDocument/2006/relationships/image" Target="../media/image22.png"/><Relationship Id="rId9" Type="http://schemas.openxmlformats.org/officeDocument/2006/relationships/image" Target="../media/image27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3" Type="http://schemas.openxmlformats.org/officeDocument/2006/relationships/image" Target="../media/image30.png"/><Relationship Id="rId7" Type="http://schemas.openxmlformats.org/officeDocument/2006/relationships/image" Target="../media/image34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image" Target="../media/image31.png"/><Relationship Id="rId9" Type="http://schemas.openxmlformats.org/officeDocument/2006/relationships/image" Target="../media/image3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gi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0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eg"/><Relationship Id="rId5" Type="http://schemas.openxmlformats.org/officeDocument/2006/relationships/image" Target="../media/image8.png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jpe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00166" y="2643182"/>
            <a:ext cx="6167464" cy="4214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58074" y="188640"/>
            <a:ext cx="7851648" cy="2914656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Золотая империя </a:t>
            </a:r>
            <a:r>
              <a:rPr lang="ru-RU" dirty="0" err="1" smtClean="0">
                <a:solidFill>
                  <a:schemeClr val="tx1"/>
                </a:solidFill>
              </a:rPr>
              <a:t>чжурчженей</a:t>
            </a:r>
            <a:r>
              <a:rPr lang="ru-RU" dirty="0" smtClean="0">
                <a:solidFill>
                  <a:schemeClr val="tx1"/>
                </a:solidFill>
              </a:rPr>
              <a:t> (</a:t>
            </a:r>
            <a:r>
              <a:rPr lang="ru-RU" dirty="0" err="1" smtClean="0">
                <a:solidFill>
                  <a:schemeClr val="tx1"/>
                </a:solidFill>
              </a:rPr>
              <a:t>Цзинь</a:t>
            </a:r>
            <a:r>
              <a:rPr lang="ru-RU" dirty="0" smtClean="0">
                <a:solidFill>
                  <a:schemeClr val="tx1"/>
                </a:solidFill>
              </a:rPr>
              <a:t>)</a:t>
            </a:r>
            <a:br>
              <a:rPr lang="ru-RU" dirty="0" smtClean="0">
                <a:solidFill>
                  <a:schemeClr val="tx1"/>
                </a:solidFill>
              </a:rPr>
            </a:br>
            <a:r>
              <a:rPr lang="ru-RU" dirty="0" smtClean="0">
                <a:solidFill>
                  <a:schemeClr val="tx1"/>
                </a:solidFill>
              </a:rPr>
              <a:t>1115- 1234 гг.</a:t>
            </a:r>
            <a:br>
              <a:rPr lang="ru-RU" dirty="0" smtClean="0">
                <a:solidFill>
                  <a:schemeClr val="tx1"/>
                </a:solidFill>
              </a:rPr>
            </a:b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084168" y="5942199"/>
            <a:ext cx="284380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Автор: Писцова Л.А.</a:t>
            </a:r>
          </a:p>
          <a:p>
            <a:r>
              <a:rPr lang="ru-RU" dirty="0" smtClean="0">
                <a:solidFill>
                  <a:schemeClr val="bg1"/>
                </a:solidFill>
              </a:rPr>
              <a:t>Учитель истории МБОУ «СОШ № 4»</a:t>
            </a:r>
            <a:endParaRPr lang="ru-RU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65321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>Занятия </a:t>
            </a:r>
            <a:r>
              <a:rPr lang="ru-RU" b="1" dirty="0" err="1" smtClean="0"/>
              <a:t>чжурчженей</a:t>
            </a:r>
            <a:endParaRPr lang="ru-RU" b="1" dirty="0"/>
          </a:p>
        </p:txBody>
      </p:sp>
      <p:pic>
        <p:nvPicPr>
          <p:cNvPr id="6" name="Рисунок 5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857884" y="4572008"/>
            <a:ext cx="1428760" cy="2285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215207" y="1214422"/>
            <a:ext cx="1928794" cy="30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4572008"/>
            <a:ext cx="2714612" cy="2285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/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362825" y="4286250"/>
            <a:ext cx="1781175" cy="2571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/>
          <p:cNvPicPr/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928794" y="1357298"/>
            <a:ext cx="2571768" cy="15001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Рисунок 12"/>
          <p:cNvPicPr/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714612" y="4572009"/>
            <a:ext cx="3143272" cy="2285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Рисунок 14"/>
          <p:cNvPicPr/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4572000" y="1214422"/>
            <a:ext cx="2624150" cy="32777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Прямоугольник 15"/>
          <p:cNvSpPr/>
          <p:nvPr/>
        </p:nvSpPr>
        <p:spPr>
          <a:xfrm>
            <a:off x="2714612" y="3071810"/>
            <a:ext cx="221457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/>
              <a:t>Тигр - один из главных образов искусства чжурчжэней</a:t>
            </a:r>
            <a:endParaRPr lang="ru-RU" b="1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7085424" y="4000504"/>
            <a:ext cx="205857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600" b="1" dirty="0" smtClean="0"/>
              <a:t>Инструмент чекан</a:t>
            </a:r>
            <a:endParaRPr lang="ru-RU" sz="1600" b="1" dirty="0"/>
          </a:p>
        </p:txBody>
      </p:sp>
      <p:pic>
        <p:nvPicPr>
          <p:cNvPr id="19" name="Содержимое 3"/>
          <p:cNvPicPr>
            <a:picLocks noGrp="1"/>
          </p:cNvPicPr>
          <p:nvPr>
            <p:ph idx="1"/>
          </p:nvPr>
        </p:nvPicPr>
        <p:blipFill>
          <a:blip r:embed="rId9"/>
          <a:srcRect/>
          <a:stretch>
            <a:fillRect/>
          </a:stretch>
        </p:blipFill>
        <p:spPr bwMode="auto">
          <a:xfrm>
            <a:off x="0" y="1357298"/>
            <a:ext cx="1976468" cy="15859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Рисунок 19"/>
          <p:cNvPicPr/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0" y="2928934"/>
            <a:ext cx="2833694" cy="16430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65321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>Занятия </a:t>
            </a:r>
            <a:r>
              <a:rPr lang="ru-RU" b="1" dirty="0" err="1" smtClean="0"/>
              <a:t>чжурчженей</a:t>
            </a:r>
            <a:endParaRPr lang="ru-RU" b="1" dirty="0"/>
          </a:p>
        </p:txBody>
      </p:sp>
      <p:pic>
        <p:nvPicPr>
          <p:cNvPr id="19" name="Рисунок 18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71670" y="1500174"/>
            <a:ext cx="1119184" cy="2095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1857356" y="3500438"/>
            <a:ext cx="171451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Инструмент щипцы</a:t>
            </a:r>
            <a:endParaRPr kumimoji="0" lang="ru-RU" sz="1600" b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21" name="Рисунок 20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500174"/>
            <a:ext cx="2071702" cy="1928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0" y="3357562"/>
            <a:ext cx="1928794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Фигурка </a:t>
            </a:r>
            <a:r>
              <a:rPr kumimoji="0" lang="ru-RU" sz="1600" b="1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бодисатвы</a:t>
            </a: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1600" b="1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Гуаньинь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25" name="Рисунок 24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429388" y="4286256"/>
            <a:ext cx="2143140" cy="2071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Рисунок 25"/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143372" y="4214818"/>
            <a:ext cx="2000264" cy="2143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Рисунок 26"/>
          <p:cNvPicPr/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143636" y="1428736"/>
            <a:ext cx="2500330" cy="2643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" name="Прямоугольник 27"/>
          <p:cNvSpPr/>
          <p:nvPr/>
        </p:nvSpPr>
        <p:spPr>
          <a:xfrm>
            <a:off x="2428860" y="6273225"/>
            <a:ext cx="4572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1600" b="1" i="1" dirty="0" smtClean="0"/>
              <a:t>Элементы </a:t>
            </a:r>
            <a:r>
              <a:rPr lang="ru-RU" sz="1600" b="1" i="1" dirty="0" err="1" smtClean="0"/>
              <a:t>наременных</a:t>
            </a:r>
            <a:r>
              <a:rPr lang="ru-RU" sz="1600" b="1" i="1" dirty="0" smtClean="0"/>
              <a:t> гарнитуров, печатей</a:t>
            </a:r>
            <a:endParaRPr lang="ru-RU" sz="1600" b="1" dirty="0"/>
          </a:p>
        </p:txBody>
      </p:sp>
      <p:pic>
        <p:nvPicPr>
          <p:cNvPr id="29" name="Рисунок 28"/>
          <p:cNvPicPr/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785918" y="4214818"/>
            <a:ext cx="2286016" cy="2071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" name="Рисунок 29"/>
          <p:cNvPicPr/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0" y="4214818"/>
            <a:ext cx="1785918" cy="2071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" name="Рисунок 30"/>
          <p:cNvPicPr/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3571868" y="1357298"/>
            <a:ext cx="2143140" cy="27146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581772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>Вера в загробную жизнь</a:t>
            </a:r>
            <a:endParaRPr lang="ru-RU" b="1" dirty="0"/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6000760" y="1428736"/>
            <a:ext cx="3143240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071934" y="5214926"/>
            <a:ext cx="5072066" cy="16430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1357298"/>
            <a:ext cx="4071934" cy="37862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/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143373" y="1285860"/>
            <a:ext cx="1857388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4000496" y="4857760"/>
            <a:ext cx="2071670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Культовая подвеска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14282" y="5429264"/>
            <a:ext cx="35004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Шаманизм – религия </a:t>
            </a:r>
            <a:r>
              <a:rPr lang="ru-RU" b="1" dirty="0" err="1" smtClean="0"/>
              <a:t>чжурчженей</a:t>
            </a:r>
            <a:endParaRPr lang="ru-RU" b="1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581772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>«Золотая империя </a:t>
            </a:r>
            <a:r>
              <a:rPr lang="ru-RU" b="1" dirty="0" err="1" smtClean="0"/>
              <a:t>Цзинь</a:t>
            </a:r>
            <a:r>
              <a:rPr lang="ru-RU" b="1" dirty="0" smtClean="0"/>
              <a:t>»</a:t>
            </a:r>
            <a:endParaRPr lang="ru-RU" b="1" dirty="0"/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85720" y="2428868"/>
            <a:ext cx="1219200" cy="2466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57753" y="3929067"/>
            <a:ext cx="4286248" cy="29289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357158" y="1571612"/>
            <a:ext cx="857256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C00000"/>
                </a:solidFill>
              </a:rPr>
              <a:t>1115</a:t>
            </a:r>
            <a:r>
              <a:rPr lang="ru-RU" sz="3600" b="1" dirty="0" smtClean="0"/>
              <a:t> – возвышение рода </a:t>
            </a:r>
            <a:r>
              <a:rPr lang="ru-RU" sz="3600" b="1" dirty="0" err="1" smtClean="0"/>
              <a:t>Ванянь</a:t>
            </a:r>
            <a:r>
              <a:rPr lang="ru-RU" sz="3600" b="1" dirty="0" smtClean="0"/>
              <a:t> </a:t>
            </a:r>
          </a:p>
          <a:p>
            <a:pPr algn="ctr"/>
            <a:r>
              <a:rPr lang="ru-RU" sz="3600" b="1" dirty="0" smtClean="0"/>
              <a:t>(вождь </a:t>
            </a:r>
            <a:r>
              <a:rPr lang="ru-RU" sz="3600" b="1" dirty="0" err="1" smtClean="0"/>
              <a:t>Агуда</a:t>
            </a:r>
            <a:r>
              <a:rPr lang="ru-RU" sz="3600" b="1" dirty="0" smtClean="0"/>
              <a:t> провозгласил себя императором)</a:t>
            </a:r>
            <a:endParaRPr lang="ru-RU" sz="36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1285852" y="3786190"/>
            <a:ext cx="35719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C00000"/>
                </a:solidFill>
              </a:rPr>
              <a:t>1234</a:t>
            </a:r>
            <a:r>
              <a:rPr lang="ru-RU" sz="3600" b="1" dirty="0" smtClean="0"/>
              <a:t>- государство </a:t>
            </a:r>
            <a:r>
              <a:rPr lang="ru-RU" sz="3600" b="1" dirty="0" err="1" smtClean="0"/>
              <a:t>Цзинь</a:t>
            </a:r>
            <a:r>
              <a:rPr lang="ru-RU" sz="3600" b="1" dirty="0" smtClean="0"/>
              <a:t> разгромлено монголами</a:t>
            </a:r>
            <a:endParaRPr lang="ru-RU" sz="3600" b="1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796086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>Как образовалось государство у </a:t>
            </a:r>
            <a:r>
              <a:rPr lang="ru-RU" b="1" dirty="0" err="1" smtClean="0"/>
              <a:t>чжурчженей</a:t>
            </a:r>
            <a:r>
              <a:rPr lang="ru-RU" b="1" dirty="0" smtClean="0"/>
              <a:t>?</a:t>
            </a:r>
            <a:endParaRPr lang="ru-RU" b="1" dirty="0"/>
          </a:p>
        </p:txBody>
      </p:sp>
      <p:pic>
        <p:nvPicPr>
          <p:cNvPr id="4" name="Содержимое 3" descr="http://festival.1september.ru/articles/569396/img1.gif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285852" y="1428736"/>
            <a:ext cx="6858048" cy="5429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500042"/>
            <a:ext cx="8229600" cy="724648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000" b="1" dirty="0" smtClean="0"/>
              <a:t>Территориальная система управления </a:t>
            </a:r>
            <a:r>
              <a:rPr lang="ru-RU" sz="4000" b="1" dirty="0" err="1" smtClean="0"/>
              <a:t>Цзинь</a:t>
            </a:r>
            <a:r>
              <a:rPr lang="ru-RU" sz="4000" b="1" dirty="0" smtClean="0"/>
              <a:t>?</a:t>
            </a:r>
            <a:endParaRPr lang="ru-RU" sz="40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714348" y="2714620"/>
            <a:ext cx="21821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Армия императора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2571736" y="1643050"/>
            <a:ext cx="40719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император</a:t>
            </a:r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2571736" y="2428868"/>
            <a:ext cx="38576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Двор императора</a:t>
            </a:r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3929058" y="4572008"/>
            <a:ext cx="11833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губернии</a:t>
            </a:r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7000892" y="2786058"/>
            <a:ext cx="21821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Армия императора</a:t>
            </a:r>
            <a:endParaRPr lang="ru-RU" dirty="0"/>
          </a:p>
        </p:txBody>
      </p:sp>
      <p:cxnSp>
        <p:nvCxnSpPr>
          <p:cNvPr id="13" name="Прямая со стрелкой 12"/>
          <p:cNvCxnSpPr/>
          <p:nvPr/>
        </p:nvCxnSpPr>
        <p:spPr>
          <a:xfrm rot="10800000" flipV="1">
            <a:off x="2071670" y="2071678"/>
            <a:ext cx="2000264" cy="50006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>
            <a:off x="5072066" y="2071678"/>
            <a:ext cx="2286016" cy="71438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/>
          <p:nvPr/>
        </p:nvCxnSpPr>
        <p:spPr>
          <a:xfrm rot="5400000">
            <a:off x="4006567" y="4065871"/>
            <a:ext cx="988783" cy="793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Прямоугольник 17"/>
          <p:cNvSpPr/>
          <p:nvPr/>
        </p:nvSpPr>
        <p:spPr>
          <a:xfrm>
            <a:off x="4500562" y="2000240"/>
            <a:ext cx="45719" cy="35719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/>
          <p:cNvSpPr txBox="1"/>
          <p:nvPr/>
        </p:nvSpPr>
        <p:spPr>
          <a:xfrm>
            <a:off x="3500430" y="3143248"/>
            <a:ext cx="20002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министерства</a:t>
            </a:r>
            <a:endParaRPr lang="ru-RU" dirty="0"/>
          </a:p>
        </p:txBody>
      </p:sp>
      <p:cxnSp>
        <p:nvCxnSpPr>
          <p:cNvPr id="21" name="Прямая со стрелкой 20"/>
          <p:cNvCxnSpPr>
            <a:stCxn id="9" idx="2"/>
            <a:endCxn id="19" idx="0"/>
          </p:cNvCxnSpPr>
          <p:nvPr/>
        </p:nvCxnSpPr>
        <p:spPr>
          <a:xfrm rot="5400000">
            <a:off x="4328038" y="2970724"/>
            <a:ext cx="345048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 стрелкой 22"/>
          <p:cNvCxnSpPr/>
          <p:nvPr/>
        </p:nvCxnSpPr>
        <p:spPr>
          <a:xfrm rot="10800000" flipV="1">
            <a:off x="3000364" y="2857496"/>
            <a:ext cx="1214446" cy="35719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 стрелкой 25"/>
          <p:cNvCxnSpPr/>
          <p:nvPr/>
        </p:nvCxnSpPr>
        <p:spPr>
          <a:xfrm>
            <a:off x="4857752" y="2857496"/>
            <a:ext cx="1285884" cy="35719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1643042" y="3286124"/>
            <a:ext cx="20002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министерства</a:t>
            </a:r>
            <a:endParaRPr lang="ru-RU" dirty="0"/>
          </a:p>
        </p:txBody>
      </p:sp>
      <p:sp>
        <p:nvSpPr>
          <p:cNvPr id="28" name="TextBox 27"/>
          <p:cNvSpPr txBox="1"/>
          <p:nvPr/>
        </p:nvSpPr>
        <p:spPr>
          <a:xfrm>
            <a:off x="5500694" y="3286124"/>
            <a:ext cx="20002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министерства</a:t>
            </a:r>
            <a:endParaRPr lang="ru-RU" dirty="0"/>
          </a:p>
        </p:txBody>
      </p:sp>
      <p:sp>
        <p:nvSpPr>
          <p:cNvPr id="29" name="TextBox 28"/>
          <p:cNvSpPr txBox="1"/>
          <p:nvPr/>
        </p:nvSpPr>
        <p:spPr>
          <a:xfrm>
            <a:off x="1785918" y="4643446"/>
            <a:ext cx="11833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губернии</a:t>
            </a:r>
            <a:endParaRPr lang="ru-RU" dirty="0"/>
          </a:p>
        </p:txBody>
      </p:sp>
      <p:sp>
        <p:nvSpPr>
          <p:cNvPr id="30" name="TextBox 29"/>
          <p:cNvSpPr txBox="1"/>
          <p:nvPr/>
        </p:nvSpPr>
        <p:spPr>
          <a:xfrm>
            <a:off x="6072198" y="4714884"/>
            <a:ext cx="11833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губернии</a:t>
            </a:r>
            <a:endParaRPr lang="ru-RU" dirty="0"/>
          </a:p>
        </p:txBody>
      </p:sp>
      <p:cxnSp>
        <p:nvCxnSpPr>
          <p:cNvPr id="33" name="Прямая со стрелкой 32"/>
          <p:cNvCxnSpPr/>
          <p:nvPr/>
        </p:nvCxnSpPr>
        <p:spPr>
          <a:xfrm rot="10800000" flipV="1">
            <a:off x="2643174" y="3643314"/>
            <a:ext cx="1785950" cy="85725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Прямая со стрелкой 34"/>
          <p:cNvCxnSpPr/>
          <p:nvPr/>
        </p:nvCxnSpPr>
        <p:spPr>
          <a:xfrm>
            <a:off x="4500562" y="3643314"/>
            <a:ext cx="1928826" cy="107157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  <a:t>Задание на урок:</a:t>
            </a:r>
            <a:endParaRPr lang="ru-RU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/>
            <a:endParaRPr lang="ru-RU" sz="3600" dirty="0" smtClean="0"/>
          </a:p>
          <a:p>
            <a:pPr algn="ctr"/>
            <a:r>
              <a:rPr lang="ru-RU" sz="3600" dirty="0" smtClean="0"/>
              <a:t>Почему </a:t>
            </a:r>
            <a:r>
              <a:rPr lang="ru-RU" sz="3600" dirty="0" err="1" smtClean="0"/>
              <a:t>цзиньское</a:t>
            </a:r>
            <a:r>
              <a:rPr lang="ru-RU" sz="3600" dirty="0" smtClean="0"/>
              <a:t> общество нельзя было характеризовать как рабовладельческое?</a:t>
            </a:r>
            <a:endParaRPr lang="ru-RU" sz="3600" dirty="0"/>
          </a:p>
        </p:txBody>
      </p:sp>
      <p:pic>
        <p:nvPicPr>
          <p:cNvPr id="4" name="Рисунок 3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96195" y="4738682"/>
            <a:ext cx="1447805" cy="21193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285728"/>
            <a:ext cx="8229600" cy="65321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>Выводы:</a:t>
            </a:r>
            <a:endParaRPr lang="ru-RU" b="1" dirty="0"/>
          </a:p>
        </p:txBody>
      </p:sp>
      <p:sp>
        <p:nvSpPr>
          <p:cNvPr id="5" name="TextBox 4"/>
          <p:cNvSpPr txBox="1"/>
          <p:nvPr/>
        </p:nvSpPr>
        <p:spPr>
          <a:xfrm>
            <a:off x="0" y="948690"/>
            <a:ext cx="8929718" cy="56015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914400" lvl="1" indent="-457200" algn="just"/>
            <a:r>
              <a:rPr lang="ru-RU" sz="2000" dirty="0" smtClean="0"/>
              <a:t>1. Покорение </a:t>
            </a:r>
            <a:r>
              <a:rPr lang="ru-RU" sz="2000" dirty="0" err="1" smtClean="0"/>
              <a:t>чжурчжэнями</a:t>
            </a:r>
            <a:r>
              <a:rPr lang="ru-RU" sz="2000" dirty="0" smtClean="0"/>
              <a:t> империи </a:t>
            </a:r>
            <a:r>
              <a:rPr lang="ru-RU" sz="2000" dirty="0" err="1" smtClean="0"/>
              <a:t>киданей</a:t>
            </a:r>
            <a:r>
              <a:rPr lang="ru-RU" sz="2000" dirty="0" smtClean="0"/>
              <a:t> </a:t>
            </a:r>
            <a:r>
              <a:rPr lang="ru-RU" sz="2000" dirty="0" err="1" smtClean="0"/>
              <a:t>Ляо</a:t>
            </a:r>
            <a:r>
              <a:rPr lang="ru-RU" sz="2000" dirty="0" smtClean="0"/>
              <a:t> и захват северной части Сунской империи в Китае почти на 100 лет сделало </a:t>
            </a:r>
            <a:r>
              <a:rPr lang="ru-RU" sz="2000" dirty="0" err="1" smtClean="0"/>
              <a:t>Цзинь</a:t>
            </a:r>
            <a:r>
              <a:rPr lang="ru-RU" sz="2000" dirty="0" smtClean="0"/>
              <a:t> самой могущественной империей во всей Восточной Азии. </a:t>
            </a:r>
          </a:p>
          <a:p>
            <a:pPr marL="914400" lvl="1" indent="-457200" algn="just"/>
            <a:endParaRPr lang="ru-RU" sz="2000" dirty="0" smtClean="0"/>
          </a:p>
          <a:p>
            <a:pPr lvl="1" algn="just"/>
            <a:r>
              <a:rPr lang="ru-RU" sz="2000" dirty="0" smtClean="0"/>
              <a:t>2. Завоевание Китая </a:t>
            </a:r>
            <a:r>
              <a:rPr lang="ru-RU" sz="2000" dirty="0" err="1" smtClean="0"/>
              <a:t>чжурчжэнями</a:t>
            </a:r>
            <a:r>
              <a:rPr lang="ru-RU" sz="2000" dirty="0" smtClean="0"/>
              <a:t> послужило сближению двух народов. Были созданы новые органы государственной власти. В годы владычества чжурчжэней в Восточной Азии сложились новые общественные отношения.</a:t>
            </a:r>
          </a:p>
          <a:p>
            <a:pPr lvl="1" algn="just"/>
            <a:endParaRPr lang="ru-RU" sz="2000" dirty="0" smtClean="0"/>
          </a:p>
          <a:p>
            <a:pPr lvl="1" algn="just"/>
            <a:r>
              <a:rPr lang="ru-RU" sz="2000" dirty="0" smtClean="0"/>
              <a:t>3. В </a:t>
            </a:r>
            <a:r>
              <a:rPr lang="ru-RU" sz="2000" b="1" dirty="0" smtClean="0"/>
              <a:t>1223</a:t>
            </a:r>
            <a:r>
              <a:rPr lang="ru-RU" sz="2000" dirty="0" smtClean="0"/>
              <a:t> году монгольские войска, пройдя через Корё, осадили Южную столицу Золотой империи, «непреступен как железный», город монголы взяли штурмом в </a:t>
            </a:r>
            <a:r>
              <a:rPr lang="ru-RU" sz="2000" b="1" dirty="0" smtClean="0"/>
              <a:t>1227</a:t>
            </a:r>
            <a:r>
              <a:rPr lang="ru-RU" sz="2000" dirty="0" smtClean="0"/>
              <a:t> г. и пленили правителя империи </a:t>
            </a:r>
            <a:r>
              <a:rPr lang="ru-RU" sz="2000" dirty="0" err="1" smtClean="0"/>
              <a:t>Пусяна</a:t>
            </a:r>
            <a:r>
              <a:rPr lang="ru-RU" sz="2000" dirty="0" smtClean="0"/>
              <a:t> </a:t>
            </a:r>
            <a:r>
              <a:rPr lang="ru-RU" sz="2000" dirty="0" err="1" smtClean="0"/>
              <a:t>Ваньну</a:t>
            </a:r>
            <a:r>
              <a:rPr lang="ru-RU" sz="2000" dirty="0" smtClean="0"/>
              <a:t>. Государство </a:t>
            </a:r>
            <a:r>
              <a:rPr lang="ru-RU" sz="2000" dirty="0" err="1" smtClean="0"/>
              <a:t>чжурчженей</a:t>
            </a:r>
            <a:r>
              <a:rPr lang="ru-RU" sz="2000" dirty="0" smtClean="0"/>
              <a:t> вошло в состав Великой монгольской </a:t>
            </a:r>
            <a:r>
              <a:rPr lang="ru-RU" sz="2000" dirty="0" err="1" smtClean="0"/>
              <a:t>имеприи</a:t>
            </a:r>
            <a:r>
              <a:rPr lang="ru-RU" sz="2000" dirty="0" smtClean="0"/>
              <a:t>.</a:t>
            </a:r>
          </a:p>
          <a:p>
            <a:pPr lvl="1" algn="just"/>
            <a:endParaRPr lang="ru-RU" sz="2000" dirty="0" smtClean="0"/>
          </a:p>
          <a:p>
            <a:pPr lvl="1" algn="just"/>
            <a:r>
              <a:rPr lang="ru-RU" sz="2000" dirty="0" smtClean="0"/>
              <a:t>4. Основу экономики </a:t>
            </a:r>
            <a:r>
              <a:rPr lang="ru-RU" sz="2000" dirty="0" err="1" smtClean="0"/>
              <a:t>Цзинь</a:t>
            </a:r>
            <a:r>
              <a:rPr lang="ru-RU" sz="2000" dirty="0" smtClean="0"/>
              <a:t> составляли крестьяне, поэтому характеризовать </a:t>
            </a:r>
            <a:r>
              <a:rPr lang="ru-RU" sz="2000" dirty="0" err="1" smtClean="0"/>
              <a:t>цзиньское</a:t>
            </a:r>
            <a:r>
              <a:rPr lang="ru-RU" sz="2000" dirty="0" smtClean="0"/>
              <a:t> общество как рабовладельческое нельзя. 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581772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>тестирование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357298"/>
            <a:ext cx="8229600" cy="4967302"/>
          </a:xfrm>
        </p:spPr>
        <p:txBody>
          <a:bodyPr/>
          <a:lstStyle/>
          <a:p>
            <a:pPr algn="ctr">
              <a:buNone/>
            </a:pPr>
            <a:r>
              <a:rPr lang="ru-RU" sz="3200" i="1" dirty="0" smtClean="0"/>
              <a:t>1. Золотой называлась империя:</a:t>
            </a:r>
            <a:r>
              <a:rPr lang="ru-RU" sz="3200" dirty="0" smtClean="0"/>
              <a:t> </a:t>
            </a:r>
          </a:p>
          <a:p>
            <a:pPr algn="ctr">
              <a:buNone/>
            </a:pPr>
            <a:r>
              <a:rPr lang="ru-RU" sz="3200" dirty="0" smtClean="0"/>
              <a:t>а) </a:t>
            </a:r>
            <a:r>
              <a:rPr lang="ru-RU" sz="3200" dirty="0" err="1" smtClean="0"/>
              <a:t>киданей</a:t>
            </a:r>
            <a:r>
              <a:rPr lang="ru-RU" sz="3200" dirty="0" smtClean="0"/>
              <a:t>; б) чжурчжэней; в) </a:t>
            </a:r>
            <a:r>
              <a:rPr lang="ru-RU" sz="3200" dirty="0" err="1" smtClean="0"/>
              <a:t>мохэ</a:t>
            </a:r>
            <a:r>
              <a:rPr lang="ru-RU" sz="3200" dirty="0" smtClean="0"/>
              <a:t> </a:t>
            </a:r>
          </a:p>
          <a:p>
            <a:pPr algn="ctr">
              <a:buNone/>
            </a:pPr>
            <a:r>
              <a:rPr lang="ru-RU" sz="3200" i="1" dirty="0" smtClean="0"/>
              <a:t> </a:t>
            </a:r>
            <a:endParaRPr lang="ru-RU" sz="3200" dirty="0" smtClean="0"/>
          </a:p>
          <a:p>
            <a:pPr algn="ctr">
              <a:buNone/>
            </a:pPr>
            <a:r>
              <a:rPr lang="ru-RU" sz="3200" i="1" dirty="0" smtClean="0"/>
              <a:t>2. Стальной называлась империя:</a:t>
            </a:r>
            <a:r>
              <a:rPr lang="ru-RU" sz="3200" dirty="0" smtClean="0"/>
              <a:t> </a:t>
            </a:r>
          </a:p>
          <a:p>
            <a:pPr algn="ctr">
              <a:buNone/>
            </a:pPr>
            <a:r>
              <a:rPr lang="ru-RU" sz="3200" dirty="0" smtClean="0"/>
              <a:t>а) </a:t>
            </a:r>
            <a:r>
              <a:rPr lang="ru-RU" sz="3200" dirty="0" err="1" smtClean="0"/>
              <a:t>киданей</a:t>
            </a:r>
            <a:r>
              <a:rPr lang="ru-RU" sz="3200" dirty="0" smtClean="0"/>
              <a:t>; б) чжурчжэней, в) </a:t>
            </a:r>
            <a:r>
              <a:rPr lang="ru-RU" sz="3200" dirty="0" err="1" smtClean="0"/>
              <a:t>мохэ</a:t>
            </a:r>
            <a:r>
              <a:rPr lang="ru-RU" sz="3200" dirty="0" smtClean="0"/>
              <a:t> </a:t>
            </a:r>
          </a:p>
          <a:p>
            <a:pPr algn="ctr">
              <a:buNone/>
            </a:pPr>
            <a:r>
              <a:rPr lang="ru-RU" sz="3200" i="1" dirty="0" smtClean="0"/>
              <a:t> </a:t>
            </a:r>
            <a:endParaRPr lang="ru-RU" sz="3200" dirty="0" smtClean="0"/>
          </a:p>
          <a:p>
            <a:pPr algn="ctr">
              <a:buNone/>
            </a:pPr>
            <a:r>
              <a:rPr lang="ru-RU" sz="3200" i="1" dirty="0" smtClean="0"/>
              <a:t>3. </a:t>
            </a:r>
            <a:r>
              <a:rPr lang="ru-RU" sz="3200" i="1" dirty="0" err="1" smtClean="0"/>
              <a:t>Бохай</a:t>
            </a:r>
            <a:r>
              <a:rPr lang="ru-RU" sz="3200" i="1" dirty="0" smtClean="0"/>
              <a:t> называлась империя:</a:t>
            </a:r>
            <a:r>
              <a:rPr lang="ru-RU" sz="3200" dirty="0" smtClean="0"/>
              <a:t> </a:t>
            </a:r>
          </a:p>
          <a:p>
            <a:pPr algn="ctr">
              <a:buNone/>
            </a:pPr>
            <a:r>
              <a:rPr lang="ru-RU" sz="3200" dirty="0" smtClean="0"/>
              <a:t>а) </a:t>
            </a:r>
            <a:r>
              <a:rPr lang="ru-RU" sz="3200" dirty="0" err="1" smtClean="0"/>
              <a:t>киданей</a:t>
            </a:r>
            <a:r>
              <a:rPr lang="ru-RU" sz="3200" dirty="0" smtClean="0"/>
              <a:t>; б) чжурчжэней, в) </a:t>
            </a:r>
            <a:r>
              <a:rPr lang="ru-RU" sz="3200" dirty="0" err="1" smtClean="0"/>
              <a:t>мохэ</a:t>
            </a:r>
            <a:r>
              <a:rPr lang="ru-RU" sz="3200" dirty="0" smtClean="0"/>
              <a:t> 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85860"/>
            <a:ext cx="8229600" cy="5038740"/>
          </a:xfrm>
        </p:spPr>
        <p:txBody>
          <a:bodyPr>
            <a:normAutofit fontScale="92500" lnSpcReduction="20000"/>
          </a:bodyPr>
          <a:lstStyle/>
          <a:p>
            <a:pPr algn="ctr">
              <a:buNone/>
            </a:pPr>
            <a:r>
              <a:rPr lang="ru-RU" sz="2800" i="1" dirty="0" smtClean="0"/>
              <a:t>4.Приведи в соответствие. </a:t>
            </a:r>
          </a:p>
          <a:p>
            <a:pPr algn="ctr">
              <a:buNone/>
            </a:pPr>
            <a:r>
              <a:rPr lang="ru-RU" sz="2800" dirty="0" smtClean="0"/>
              <a:t>А)</a:t>
            </a:r>
            <a:r>
              <a:rPr lang="ru-RU" sz="2800" dirty="0" err="1" smtClean="0"/>
              <a:t>Бохай</a:t>
            </a:r>
            <a:r>
              <a:rPr lang="ru-RU" sz="2800" dirty="0" smtClean="0"/>
              <a:t> </a:t>
            </a:r>
            <a:r>
              <a:rPr lang="ru-RU" sz="2400" dirty="0" smtClean="0"/>
              <a:t>       </a:t>
            </a:r>
            <a:r>
              <a:rPr lang="ru-RU" sz="2800" dirty="0" smtClean="0"/>
              <a:t>Б)</a:t>
            </a:r>
            <a:r>
              <a:rPr lang="ru-RU" sz="2800" dirty="0" err="1" smtClean="0"/>
              <a:t>Ляо</a:t>
            </a:r>
            <a:r>
              <a:rPr lang="ru-RU" sz="2800" dirty="0" smtClean="0"/>
              <a:t> </a:t>
            </a:r>
            <a:r>
              <a:rPr lang="ru-RU" sz="2400" dirty="0" smtClean="0"/>
              <a:t>       </a:t>
            </a:r>
            <a:r>
              <a:rPr lang="ru-RU" sz="2800" dirty="0" smtClean="0"/>
              <a:t>В)</a:t>
            </a:r>
            <a:r>
              <a:rPr lang="ru-RU" sz="2800" dirty="0" err="1" smtClean="0"/>
              <a:t>Цзинь</a:t>
            </a:r>
            <a:r>
              <a:rPr lang="ru-RU" sz="2800" dirty="0" smtClean="0"/>
              <a:t> </a:t>
            </a:r>
            <a:endParaRPr lang="ru-RU" sz="2400" dirty="0" smtClean="0"/>
          </a:p>
          <a:p>
            <a:pPr marL="457200" indent="-457200" algn="ctr">
              <a:buNone/>
            </a:pPr>
            <a:r>
              <a:rPr lang="ru-RU" sz="2400" dirty="0" smtClean="0"/>
              <a:t>947– 1125 гг.    2) 1115 – 1234 гг.    3) 698 – 926 гг. </a:t>
            </a:r>
            <a:endParaRPr lang="ru-RU" sz="2000" dirty="0" smtClean="0"/>
          </a:p>
          <a:p>
            <a:pPr marL="514350" indent="-514350" algn="ctr">
              <a:buNone/>
            </a:pPr>
            <a:r>
              <a:rPr lang="ru-RU" sz="2800" dirty="0" smtClean="0"/>
              <a:t> </a:t>
            </a:r>
            <a:endParaRPr lang="ru-RU" sz="2800" i="1" dirty="0" smtClean="0"/>
          </a:p>
          <a:p>
            <a:pPr algn="ctr">
              <a:buNone/>
            </a:pPr>
            <a:r>
              <a:rPr lang="ru-RU" sz="2800" i="1" dirty="0" smtClean="0"/>
              <a:t>5.Расположи в хронологическом порядке следующие государства: </a:t>
            </a:r>
          </a:p>
          <a:p>
            <a:pPr algn="ctr">
              <a:buNone/>
            </a:pPr>
            <a:r>
              <a:rPr lang="ru-RU" sz="2400" dirty="0" err="1" smtClean="0"/>
              <a:t>Цзинь</a:t>
            </a:r>
            <a:r>
              <a:rPr lang="ru-RU" sz="2400" dirty="0" smtClean="0"/>
              <a:t>, </a:t>
            </a:r>
            <a:r>
              <a:rPr lang="ru-RU" sz="2400" dirty="0" err="1" smtClean="0"/>
              <a:t>Бохай</a:t>
            </a:r>
            <a:r>
              <a:rPr lang="ru-RU" sz="2400" dirty="0" smtClean="0"/>
              <a:t>, </a:t>
            </a:r>
            <a:r>
              <a:rPr lang="ru-RU" sz="2400" dirty="0" err="1" smtClean="0"/>
              <a:t>Ляо</a:t>
            </a:r>
            <a:r>
              <a:rPr lang="ru-RU" sz="2400" dirty="0" smtClean="0"/>
              <a:t> </a:t>
            </a:r>
          </a:p>
          <a:p>
            <a:pPr algn="ctr">
              <a:buNone/>
            </a:pPr>
            <a:endParaRPr lang="ru-RU" sz="2400" dirty="0" smtClean="0"/>
          </a:p>
          <a:p>
            <a:pPr algn="ctr">
              <a:buNone/>
            </a:pPr>
            <a:r>
              <a:rPr lang="ru-RU" sz="3000" i="1" dirty="0" smtClean="0"/>
              <a:t>6.Оцени утверждение: </a:t>
            </a:r>
          </a:p>
          <a:p>
            <a:pPr algn="ctr">
              <a:buNone/>
            </a:pPr>
            <a:r>
              <a:rPr lang="ru-RU" sz="2400" i="1" dirty="0" smtClean="0"/>
              <a:t>В 1125 году </a:t>
            </a:r>
            <a:r>
              <a:rPr lang="ru-RU" sz="2400" i="1" dirty="0" err="1" smtClean="0"/>
              <a:t>киданьский</a:t>
            </a:r>
            <a:r>
              <a:rPr lang="ru-RU" sz="2400" i="1" dirty="0" smtClean="0"/>
              <a:t> император был взят в плен. Империя </a:t>
            </a:r>
            <a:r>
              <a:rPr lang="ru-RU" sz="2400" i="1" dirty="0" err="1" smtClean="0"/>
              <a:t>Ляо</a:t>
            </a:r>
            <a:r>
              <a:rPr lang="ru-RU" sz="2400" i="1" dirty="0" smtClean="0"/>
              <a:t> (</a:t>
            </a:r>
            <a:r>
              <a:rPr lang="ru-RU" sz="2400" i="1" dirty="0" err="1" smtClean="0"/>
              <a:t>Биньте</a:t>
            </a:r>
            <a:r>
              <a:rPr lang="ru-RU" sz="2400" i="1" dirty="0" smtClean="0"/>
              <a:t>) прекратила свое существование.</a:t>
            </a:r>
            <a:r>
              <a:rPr lang="ru-RU" sz="2400" dirty="0" smtClean="0"/>
              <a:t> </a:t>
            </a:r>
          </a:p>
          <a:p>
            <a:pPr algn="ctr">
              <a:buNone/>
            </a:pPr>
            <a:endParaRPr lang="ru-RU" sz="2400" dirty="0" smtClean="0"/>
          </a:p>
          <a:p>
            <a:pPr algn="ctr">
              <a:buNone/>
            </a:pPr>
            <a:r>
              <a:rPr lang="ru-RU" sz="2400" dirty="0" smtClean="0"/>
              <a:t>а) – неверно </a:t>
            </a:r>
          </a:p>
          <a:p>
            <a:pPr algn="ctr">
              <a:buNone/>
            </a:pPr>
            <a:r>
              <a:rPr lang="ru-RU" sz="2400" dirty="0" smtClean="0"/>
              <a:t>б) – верно </a:t>
            </a:r>
            <a:endParaRPr lang="ru-RU" sz="2400" dirty="0"/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500034" y="428604"/>
            <a:ext cx="8229600" cy="65321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>тестирование</a:t>
            </a:r>
            <a:endParaRPr lang="ru-RU" b="1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00174"/>
            <a:ext cx="8229600" cy="4929222"/>
          </a:xfrm>
        </p:spPr>
        <p:txBody>
          <a:bodyPr>
            <a:normAutofit fontScale="90000"/>
          </a:bodyPr>
          <a:lstStyle/>
          <a:p>
            <a:r>
              <a:rPr lang="ru-RU" sz="4000" dirty="0" smtClean="0">
                <a:solidFill>
                  <a:schemeClr val="tx1"/>
                </a:solidFill>
              </a:rPr>
              <a:t/>
            </a:r>
            <a:br>
              <a:rPr lang="ru-RU" sz="4000" dirty="0" smtClean="0">
                <a:solidFill>
                  <a:schemeClr val="tx1"/>
                </a:solidFill>
              </a:rPr>
            </a:br>
            <a:r>
              <a:rPr lang="ru-RU" sz="4000" dirty="0" smtClean="0">
                <a:solidFill>
                  <a:schemeClr val="tx1"/>
                </a:solidFill>
              </a:rPr>
              <a:t/>
            </a:r>
            <a:br>
              <a:rPr lang="ru-RU" sz="4000" dirty="0" smtClean="0">
                <a:solidFill>
                  <a:schemeClr val="tx1"/>
                </a:solidFill>
              </a:rPr>
            </a:br>
            <a:r>
              <a:rPr lang="ru-RU" sz="4000" dirty="0" smtClean="0">
                <a:solidFill>
                  <a:schemeClr val="tx1"/>
                </a:solidFill>
              </a:rPr>
              <a:t/>
            </a:r>
            <a:br>
              <a:rPr lang="ru-RU" sz="4000" dirty="0" smtClean="0">
                <a:solidFill>
                  <a:schemeClr val="tx1"/>
                </a:solidFill>
              </a:rPr>
            </a:br>
            <a:r>
              <a:rPr lang="ru-RU" sz="4000" dirty="0" smtClean="0">
                <a:solidFill>
                  <a:schemeClr val="tx1"/>
                </a:solidFill>
              </a:rPr>
              <a:t/>
            </a:r>
            <a:br>
              <a:rPr lang="ru-RU" sz="4000" dirty="0" smtClean="0">
                <a:solidFill>
                  <a:schemeClr val="tx1"/>
                </a:solidFill>
              </a:rPr>
            </a:br>
            <a:r>
              <a:rPr lang="ru-RU" sz="4000" dirty="0" smtClean="0">
                <a:solidFill>
                  <a:schemeClr val="tx1"/>
                </a:solidFill>
              </a:rPr>
              <a:t/>
            </a:r>
            <a:br>
              <a:rPr lang="ru-RU" sz="4000" dirty="0" smtClean="0">
                <a:solidFill>
                  <a:schemeClr val="tx1"/>
                </a:solidFill>
              </a:rPr>
            </a:br>
            <a:r>
              <a:rPr lang="ru-RU" sz="4000" dirty="0" smtClean="0">
                <a:solidFill>
                  <a:schemeClr val="tx1"/>
                </a:solidFill>
              </a:rPr>
              <a:t/>
            </a:r>
            <a:br>
              <a:rPr lang="ru-RU" sz="4000" dirty="0" smtClean="0">
                <a:solidFill>
                  <a:schemeClr val="tx1"/>
                </a:solidFill>
              </a:rPr>
            </a:br>
            <a:r>
              <a:rPr lang="ru-RU" sz="4000" dirty="0" smtClean="0">
                <a:solidFill>
                  <a:schemeClr val="tx1"/>
                </a:solidFill>
              </a:rPr>
              <a:t/>
            </a:r>
            <a:br>
              <a:rPr lang="ru-RU" sz="4000" dirty="0" smtClean="0">
                <a:solidFill>
                  <a:schemeClr val="tx1"/>
                </a:solidFill>
              </a:rPr>
            </a:br>
            <a:r>
              <a:rPr lang="ru-RU" sz="4000" dirty="0" smtClean="0">
                <a:solidFill>
                  <a:schemeClr val="tx1"/>
                </a:solidFill>
              </a:rPr>
              <a:t/>
            </a:r>
            <a:br>
              <a:rPr lang="ru-RU" sz="4000" dirty="0" smtClean="0">
                <a:solidFill>
                  <a:schemeClr val="tx1"/>
                </a:solidFill>
              </a:rPr>
            </a:br>
            <a:r>
              <a:rPr lang="ru-RU" sz="4000" dirty="0" smtClean="0">
                <a:solidFill>
                  <a:schemeClr val="tx1"/>
                </a:solidFill>
              </a:rPr>
              <a:t/>
            </a:r>
            <a:br>
              <a:rPr lang="ru-RU" sz="4000" dirty="0" smtClean="0">
                <a:solidFill>
                  <a:schemeClr val="tx1"/>
                </a:solidFill>
              </a:rPr>
            </a:br>
            <a:r>
              <a:rPr lang="ru-RU" sz="4000" dirty="0" smtClean="0">
                <a:solidFill>
                  <a:schemeClr val="tx1"/>
                </a:solidFill>
              </a:rPr>
              <a:t/>
            </a:r>
            <a:br>
              <a:rPr lang="ru-RU" sz="4000" dirty="0" smtClean="0">
                <a:solidFill>
                  <a:schemeClr val="tx1"/>
                </a:solidFill>
              </a:rPr>
            </a:br>
            <a:r>
              <a:rPr lang="ru-RU" sz="4000" dirty="0" smtClean="0">
                <a:solidFill>
                  <a:schemeClr val="tx1"/>
                </a:solidFill>
              </a:rPr>
              <a:t/>
            </a:r>
            <a:br>
              <a:rPr lang="ru-RU" sz="4000" dirty="0" smtClean="0">
                <a:solidFill>
                  <a:schemeClr val="tx1"/>
                </a:solidFill>
              </a:rPr>
            </a:br>
            <a:r>
              <a:rPr lang="ru-RU" sz="4000" dirty="0" smtClean="0">
                <a:solidFill>
                  <a:schemeClr val="tx1"/>
                </a:solidFill>
              </a:rPr>
              <a:t>Цель: </a:t>
            </a:r>
            <a:r>
              <a:rPr lang="ru-RU" sz="3600" dirty="0" smtClean="0">
                <a:solidFill>
                  <a:srgbClr val="C00000"/>
                </a:solidFill>
              </a:rPr>
              <a:t>выявление закономерностей образования и последствий возвышения империи </a:t>
            </a:r>
            <a:r>
              <a:rPr lang="ru-RU" sz="3600" dirty="0" err="1" smtClean="0">
                <a:solidFill>
                  <a:srgbClr val="C00000"/>
                </a:solidFill>
              </a:rPr>
              <a:t>Цзинь</a:t>
            </a:r>
            <a:r>
              <a:rPr lang="ru-RU" sz="3600" dirty="0" smtClean="0">
                <a:solidFill>
                  <a:schemeClr val="tx1"/>
                </a:solidFill>
              </a:rPr>
              <a:t/>
            </a:r>
            <a:br>
              <a:rPr lang="ru-RU" sz="3600" dirty="0" smtClean="0">
                <a:solidFill>
                  <a:schemeClr val="tx1"/>
                </a:solidFill>
              </a:rPr>
            </a:br>
            <a:r>
              <a:rPr lang="ru-RU" sz="2400" dirty="0" smtClean="0">
                <a:solidFill>
                  <a:schemeClr val="tx1"/>
                </a:solidFill>
              </a:rPr>
              <a:t/>
            </a:r>
            <a:br>
              <a:rPr lang="ru-RU" sz="2400" dirty="0" smtClean="0">
                <a:solidFill>
                  <a:schemeClr val="tx1"/>
                </a:solidFill>
              </a:rPr>
            </a:br>
            <a:r>
              <a:rPr lang="ru-RU" sz="2400" dirty="0" smtClean="0">
                <a:solidFill>
                  <a:schemeClr val="tx1"/>
                </a:solidFill>
              </a:rPr>
              <a:t/>
            </a:r>
            <a:br>
              <a:rPr lang="ru-RU" sz="2400" dirty="0" smtClean="0">
                <a:solidFill>
                  <a:schemeClr val="tx1"/>
                </a:solidFill>
              </a:rPr>
            </a:br>
            <a:r>
              <a:rPr lang="ru-RU" sz="3600" dirty="0" smtClean="0">
                <a:solidFill>
                  <a:schemeClr val="tx1"/>
                </a:solidFill>
              </a:rPr>
              <a:t>Задачи: </a:t>
            </a:r>
            <a:br>
              <a:rPr lang="ru-RU" sz="3600" dirty="0" smtClean="0">
                <a:solidFill>
                  <a:schemeClr val="tx1"/>
                </a:solidFill>
              </a:rPr>
            </a:br>
            <a:r>
              <a:rPr lang="ru-RU" sz="2700" dirty="0" smtClean="0">
                <a:solidFill>
                  <a:schemeClr val="tx1"/>
                </a:solidFill>
              </a:rPr>
              <a:t>1.    дать </a:t>
            </a:r>
            <a:r>
              <a:rPr lang="ru-RU" sz="2700" dirty="0" err="1" smtClean="0">
                <a:solidFill>
                  <a:schemeClr val="tx1"/>
                </a:solidFill>
              </a:rPr>
              <a:t>предствление</a:t>
            </a:r>
            <a:r>
              <a:rPr lang="ru-RU" sz="2700" dirty="0" smtClean="0">
                <a:solidFill>
                  <a:schemeClr val="tx1"/>
                </a:solidFill>
              </a:rPr>
              <a:t> об образовании и возвышении империи </a:t>
            </a:r>
            <a:r>
              <a:rPr lang="ru-RU" sz="2700" dirty="0" err="1" smtClean="0">
                <a:solidFill>
                  <a:schemeClr val="tx1"/>
                </a:solidFill>
              </a:rPr>
              <a:t>Цзинь</a:t>
            </a:r>
            <a:r>
              <a:rPr lang="ru-RU" sz="2700" dirty="0" smtClean="0">
                <a:solidFill>
                  <a:schemeClr val="tx1"/>
                </a:solidFill>
              </a:rPr>
              <a:t/>
            </a:r>
            <a:br>
              <a:rPr lang="ru-RU" sz="2700" dirty="0" smtClean="0">
                <a:solidFill>
                  <a:schemeClr val="tx1"/>
                </a:solidFill>
              </a:rPr>
            </a:br>
            <a:r>
              <a:rPr lang="ru-RU" sz="2700" dirty="0" smtClean="0">
                <a:solidFill>
                  <a:schemeClr val="tx1"/>
                </a:solidFill>
              </a:rPr>
              <a:t>2.    формировать чувство толерантности, патриотизма, уважения к своей истории, гордости за великое прошлое предков коренных народов Дальнего Востока</a:t>
            </a:r>
            <a:br>
              <a:rPr lang="ru-RU" sz="2700" dirty="0" smtClean="0">
                <a:solidFill>
                  <a:schemeClr val="tx1"/>
                </a:solidFill>
              </a:rPr>
            </a:br>
            <a:r>
              <a:rPr lang="ru-RU" sz="2700" dirty="0" smtClean="0">
                <a:solidFill>
                  <a:schemeClr val="tx1"/>
                </a:solidFill>
              </a:rPr>
              <a:t>3.    способствовать развитию умений работать с текстом, схемой, документом, слайдом, выполнять тестирование.</a:t>
            </a:r>
            <a:br>
              <a:rPr lang="ru-RU" sz="2700" dirty="0" smtClean="0">
                <a:solidFill>
                  <a:schemeClr val="tx1"/>
                </a:solidFill>
              </a:rPr>
            </a:br>
            <a:r>
              <a:rPr lang="ru-RU" sz="2700" dirty="0" smtClean="0">
                <a:solidFill>
                  <a:schemeClr val="tx1"/>
                </a:solidFill>
              </a:rPr>
              <a:t/>
            </a:r>
            <a:br>
              <a:rPr lang="ru-RU" sz="2700" dirty="0" smtClean="0">
                <a:solidFill>
                  <a:schemeClr val="tx1"/>
                </a:solidFill>
              </a:rPr>
            </a:br>
            <a:endParaRPr lang="ru-RU" sz="2700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510334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>тестирование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357298"/>
            <a:ext cx="8229600" cy="4967302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i="1" dirty="0" smtClean="0"/>
              <a:t>Выбери правильный ответ. </a:t>
            </a:r>
          </a:p>
          <a:p>
            <a:pPr algn="ctr">
              <a:buNone/>
            </a:pPr>
            <a:r>
              <a:rPr lang="ru-RU" b="1" i="1" dirty="0" smtClean="0"/>
              <a:t>7.</a:t>
            </a:r>
            <a:r>
              <a:rPr lang="ru-RU" i="1" dirty="0" smtClean="0"/>
              <a:t>)</a:t>
            </a:r>
            <a:r>
              <a:rPr lang="ru-RU" i="1" dirty="0" err="1" smtClean="0"/>
              <a:t>Биньте</a:t>
            </a:r>
            <a:r>
              <a:rPr lang="ru-RU" i="1" dirty="0" smtClean="0"/>
              <a:t> называлось государство: </a:t>
            </a:r>
          </a:p>
          <a:p>
            <a:pPr algn="ctr">
              <a:buNone/>
            </a:pPr>
            <a:r>
              <a:rPr lang="ru-RU" dirty="0" smtClean="0"/>
              <a:t>1) </a:t>
            </a:r>
            <a:r>
              <a:rPr lang="ru-RU" dirty="0" err="1" smtClean="0"/>
              <a:t>мохэ</a:t>
            </a:r>
            <a:r>
              <a:rPr lang="ru-RU" dirty="0" smtClean="0"/>
              <a:t>, </a:t>
            </a:r>
          </a:p>
          <a:p>
            <a:pPr algn="ctr">
              <a:buNone/>
            </a:pPr>
            <a:r>
              <a:rPr lang="ru-RU" dirty="0" smtClean="0"/>
              <a:t>2) </a:t>
            </a:r>
            <a:r>
              <a:rPr lang="ru-RU" dirty="0" err="1" smtClean="0"/>
              <a:t>киданей</a:t>
            </a:r>
            <a:r>
              <a:rPr lang="ru-RU" dirty="0" smtClean="0"/>
              <a:t>, </a:t>
            </a:r>
          </a:p>
          <a:p>
            <a:pPr algn="ctr">
              <a:buNone/>
            </a:pPr>
            <a:r>
              <a:rPr lang="ru-RU" dirty="0" smtClean="0"/>
              <a:t>3) чжурчжэней. </a:t>
            </a:r>
          </a:p>
          <a:p>
            <a:pPr algn="ctr">
              <a:buNone/>
            </a:pPr>
            <a:r>
              <a:rPr lang="ru-RU" dirty="0" smtClean="0"/>
              <a:t/>
            </a:r>
            <a:br>
              <a:rPr lang="ru-RU" dirty="0" smtClean="0"/>
            </a:br>
            <a:r>
              <a:rPr lang="ru-RU" b="1" i="1" dirty="0" smtClean="0"/>
              <a:t>8).</a:t>
            </a:r>
            <a:r>
              <a:rPr lang="ru-RU" i="1" dirty="0" smtClean="0"/>
              <a:t> Государство </a:t>
            </a:r>
            <a:r>
              <a:rPr lang="ru-RU" i="1" dirty="0" err="1" smtClean="0"/>
              <a:t>Цзинь</a:t>
            </a:r>
            <a:r>
              <a:rPr lang="ru-RU" i="1" dirty="0" smtClean="0"/>
              <a:t> создали: </a:t>
            </a:r>
          </a:p>
          <a:p>
            <a:pPr algn="ctr">
              <a:buNone/>
            </a:pPr>
            <a:r>
              <a:rPr lang="ru-RU" dirty="0" smtClean="0"/>
              <a:t>1) </a:t>
            </a:r>
            <a:r>
              <a:rPr lang="ru-RU" dirty="0" err="1" smtClean="0"/>
              <a:t>мохэ</a:t>
            </a:r>
            <a:r>
              <a:rPr lang="ru-RU" dirty="0" smtClean="0"/>
              <a:t>, </a:t>
            </a:r>
          </a:p>
          <a:p>
            <a:pPr algn="ctr">
              <a:buNone/>
            </a:pPr>
            <a:r>
              <a:rPr lang="ru-RU" dirty="0" smtClean="0"/>
              <a:t>2) </a:t>
            </a:r>
            <a:r>
              <a:rPr lang="ru-RU" dirty="0" err="1" smtClean="0"/>
              <a:t>кидани</a:t>
            </a:r>
            <a:r>
              <a:rPr lang="ru-RU" dirty="0" smtClean="0"/>
              <a:t>, </a:t>
            </a:r>
          </a:p>
          <a:p>
            <a:pPr algn="ctr">
              <a:buNone/>
            </a:pPr>
            <a:r>
              <a:rPr lang="ru-RU" dirty="0" smtClean="0"/>
              <a:t>3) чжурчжэни. 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510334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>тестирование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85860"/>
            <a:ext cx="8229600" cy="5038740"/>
          </a:xfrm>
        </p:spPr>
        <p:txBody>
          <a:bodyPr/>
          <a:lstStyle/>
          <a:p>
            <a:pPr algn="ctr">
              <a:buNone/>
            </a:pPr>
            <a:r>
              <a:rPr lang="ru-RU" b="1" i="1" dirty="0" smtClean="0"/>
              <a:t>9.</a:t>
            </a:r>
            <a:r>
              <a:rPr lang="ru-RU" i="1" dirty="0" smtClean="0"/>
              <a:t> Золотым называлось государство: </a:t>
            </a:r>
          </a:p>
          <a:p>
            <a:pPr algn="ctr">
              <a:buNone/>
            </a:pPr>
            <a:r>
              <a:rPr lang="ru-RU" dirty="0" smtClean="0"/>
              <a:t>1) чжурчжэней </a:t>
            </a:r>
          </a:p>
          <a:p>
            <a:pPr algn="ctr">
              <a:buNone/>
            </a:pPr>
            <a:r>
              <a:rPr lang="ru-RU" dirty="0" smtClean="0"/>
              <a:t>2) </a:t>
            </a:r>
            <a:r>
              <a:rPr lang="ru-RU" dirty="0" err="1" smtClean="0"/>
              <a:t>мохэ</a:t>
            </a:r>
            <a:r>
              <a:rPr lang="ru-RU" dirty="0" smtClean="0"/>
              <a:t>, </a:t>
            </a:r>
          </a:p>
          <a:p>
            <a:pPr algn="ctr">
              <a:buNone/>
            </a:pPr>
            <a:r>
              <a:rPr lang="ru-RU" dirty="0" smtClean="0"/>
              <a:t>3) </a:t>
            </a:r>
            <a:r>
              <a:rPr lang="ru-RU" dirty="0" err="1" smtClean="0"/>
              <a:t>киданей</a:t>
            </a:r>
            <a:r>
              <a:rPr lang="ru-RU" dirty="0" smtClean="0"/>
              <a:t> </a:t>
            </a:r>
          </a:p>
          <a:p>
            <a:pPr algn="ctr">
              <a:buNone/>
            </a:pPr>
            <a:r>
              <a:rPr lang="ru-RU" dirty="0" smtClean="0"/>
              <a:t/>
            </a:r>
            <a:br>
              <a:rPr lang="ru-RU" dirty="0" smtClean="0"/>
            </a:br>
            <a:r>
              <a:rPr lang="ru-RU" b="1" i="1" dirty="0" smtClean="0"/>
              <a:t>10. Оцени утверждение.</a:t>
            </a:r>
            <a:r>
              <a:rPr lang="ru-RU" dirty="0" smtClean="0"/>
              <a:t> </a:t>
            </a:r>
          </a:p>
          <a:p>
            <a:pPr algn="ctr">
              <a:buNone/>
            </a:pPr>
            <a:r>
              <a:rPr lang="ru-RU" i="1" dirty="0" smtClean="0"/>
              <a:t>Китайская знать и чиновничество не утратили своих привилегий в </a:t>
            </a:r>
            <a:r>
              <a:rPr lang="ru-RU" i="1" dirty="0" err="1" smtClean="0"/>
              <a:t>Цзинь</a:t>
            </a:r>
            <a:r>
              <a:rPr lang="ru-RU" i="1" dirty="0" smtClean="0"/>
              <a:t> и широко привлекались </a:t>
            </a:r>
            <a:r>
              <a:rPr lang="ru-RU" i="1" dirty="0" err="1" smtClean="0"/>
              <a:t>чжурчжэнями</a:t>
            </a:r>
            <a:r>
              <a:rPr lang="ru-RU" i="1" dirty="0" smtClean="0"/>
              <a:t> к управлению государством.</a:t>
            </a:r>
            <a:r>
              <a:rPr lang="ru-RU" dirty="0" smtClean="0"/>
              <a:t> </a:t>
            </a:r>
          </a:p>
          <a:p>
            <a:pPr algn="ctr">
              <a:buNone/>
            </a:pPr>
            <a:r>
              <a:rPr lang="ru-RU" dirty="0" smtClean="0"/>
              <a:t>а) неверно </a:t>
            </a:r>
          </a:p>
          <a:p>
            <a:pPr algn="ctr">
              <a:buNone/>
            </a:pPr>
            <a:r>
              <a:rPr lang="ru-RU" dirty="0" smtClean="0"/>
              <a:t>б) верно. 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428604"/>
            <a:ext cx="8229600" cy="724648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>тестирование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357298"/>
            <a:ext cx="8229600" cy="4967302"/>
          </a:xfrm>
        </p:spPr>
        <p:txBody>
          <a:bodyPr/>
          <a:lstStyle/>
          <a:p>
            <a:pPr algn="ctr">
              <a:buNone/>
            </a:pPr>
            <a:r>
              <a:rPr lang="ru-RU" b="1" i="1" dirty="0" smtClean="0"/>
              <a:t>Вставь вместо пропуска.</a:t>
            </a:r>
            <a:r>
              <a:rPr lang="ru-RU" b="1" dirty="0" smtClean="0"/>
              <a:t> </a:t>
            </a:r>
          </a:p>
          <a:p>
            <a:pPr algn="ctr">
              <a:buNone/>
            </a:pPr>
            <a:endParaRPr lang="ru-RU" dirty="0" smtClean="0"/>
          </a:p>
          <a:p>
            <a:pPr algn="ctr">
              <a:buNone/>
            </a:pPr>
            <a:r>
              <a:rPr lang="ru-RU" b="1" i="1" dirty="0" smtClean="0"/>
              <a:t>11</a:t>
            </a:r>
            <a:r>
              <a:rPr lang="ru-RU" dirty="0" smtClean="0"/>
              <a:t>).Правительство </a:t>
            </a:r>
            <a:r>
              <a:rPr lang="ru-RU" dirty="0" err="1" smtClean="0"/>
              <a:t>Цзинь</a:t>
            </a:r>
            <a:r>
              <a:rPr lang="ru-RU" dirty="0" smtClean="0"/>
              <a:t> осуждало рабство, стремилось к тому, чтобы число рабов не возрастало, и поощряло их…………. </a:t>
            </a:r>
          </a:p>
          <a:p>
            <a:pPr algn="ctr">
              <a:buNone/>
            </a:pPr>
            <a:r>
              <a:rPr lang="ru-RU" dirty="0" smtClean="0"/>
              <a:t/>
            </a:r>
            <a:br>
              <a:rPr lang="ru-RU" dirty="0" smtClean="0"/>
            </a:br>
            <a:r>
              <a:rPr lang="ru-RU" b="1" dirty="0" smtClean="0"/>
              <a:t>12).</a:t>
            </a:r>
            <a:r>
              <a:rPr lang="ru-RU" dirty="0" smtClean="0"/>
              <a:t> Раба могли освободить за какие-либо заслуги, за спасение хозяина, за…………………………… . 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724648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i="1" dirty="0" smtClean="0"/>
              <a:t>Самопроверка выполнения теста.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357298"/>
            <a:ext cx="8229600" cy="4967302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dirty="0" smtClean="0"/>
              <a:t>1) – б; </a:t>
            </a:r>
          </a:p>
          <a:p>
            <a:pPr>
              <a:buNone/>
            </a:pPr>
            <a:r>
              <a:rPr lang="ru-RU" dirty="0" smtClean="0"/>
              <a:t>2) – а; </a:t>
            </a:r>
          </a:p>
          <a:p>
            <a:pPr>
              <a:buNone/>
            </a:pPr>
            <a:r>
              <a:rPr lang="ru-RU" dirty="0" smtClean="0"/>
              <a:t>3) – в; </a:t>
            </a:r>
          </a:p>
          <a:p>
            <a:pPr>
              <a:buNone/>
            </a:pPr>
            <a:r>
              <a:rPr lang="ru-RU" dirty="0" smtClean="0"/>
              <a:t>4)А - 3; Б – 1;  В – 2</a:t>
            </a:r>
            <a:r>
              <a:rPr lang="ru-RU" sz="3000" dirty="0" smtClean="0"/>
              <a:t>.                                     12-11 – «5»</a:t>
            </a:r>
          </a:p>
          <a:p>
            <a:pPr>
              <a:buNone/>
            </a:pPr>
            <a:r>
              <a:rPr lang="ru-RU" dirty="0" smtClean="0"/>
              <a:t>5)</a:t>
            </a:r>
            <a:r>
              <a:rPr lang="ru-RU" dirty="0" err="1" smtClean="0"/>
              <a:t>Бохай</a:t>
            </a:r>
            <a:r>
              <a:rPr lang="ru-RU" dirty="0" smtClean="0"/>
              <a:t>, </a:t>
            </a:r>
            <a:r>
              <a:rPr lang="ru-RU" dirty="0" err="1" smtClean="0"/>
              <a:t>Ляо</a:t>
            </a:r>
            <a:r>
              <a:rPr lang="ru-RU" dirty="0" smtClean="0"/>
              <a:t>, </a:t>
            </a:r>
            <a:r>
              <a:rPr lang="ru-RU" dirty="0" err="1" smtClean="0"/>
              <a:t>Цзинь</a:t>
            </a:r>
            <a:r>
              <a:rPr lang="ru-RU" dirty="0" smtClean="0"/>
              <a:t>;                                       </a:t>
            </a:r>
            <a:r>
              <a:rPr lang="ru-RU" sz="3000" dirty="0" smtClean="0"/>
              <a:t>10- 7  - «4»</a:t>
            </a:r>
          </a:p>
          <a:p>
            <a:pPr>
              <a:buNone/>
            </a:pPr>
            <a:r>
              <a:rPr lang="ru-RU" dirty="0" smtClean="0"/>
              <a:t>6)– б.                                                                   </a:t>
            </a:r>
            <a:r>
              <a:rPr lang="ru-RU" sz="3000" dirty="0" smtClean="0"/>
              <a:t>6 – 3   - «3»</a:t>
            </a:r>
          </a:p>
          <a:p>
            <a:pPr>
              <a:buNone/>
            </a:pPr>
            <a:r>
              <a:rPr lang="ru-RU" dirty="0" smtClean="0"/>
              <a:t>7) - 2, </a:t>
            </a:r>
          </a:p>
          <a:p>
            <a:pPr>
              <a:buNone/>
            </a:pPr>
            <a:r>
              <a:rPr lang="ru-RU" dirty="0" smtClean="0"/>
              <a:t>8 )- 3, </a:t>
            </a:r>
          </a:p>
          <a:p>
            <a:pPr>
              <a:buNone/>
            </a:pPr>
            <a:r>
              <a:rPr lang="ru-RU" dirty="0" smtClean="0"/>
              <a:t>9) - 1; </a:t>
            </a:r>
          </a:p>
          <a:p>
            <a:pPr>
              <a:buNone/>
            </a:pPr>
            <a:r>
              <a:rPr lang="ru-RU" dirty="0" smtClean="0"/>
              <a:t>10)б; </a:t>
            </a:r>
          </a:p>
          <a:p>
            <a:pPr>
              <a:buNone/>
            </a:pPr>
            <a:r>
              <a:rPr lang="ru-RU" dirty="0" smtClean="0"/>
              <a:t>11)  – освобождение, </a:t>
            </a:r>
          </a:p>
          <a:p>
            <a:pPr>
              <a:buNone/>
            </a:pPr>
            <a:r>
              <a:rPr lang="ru-RU" dirty="0" smtClean="0"/>
              <a:t>12) - за храбрость. 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ru-RU" sz="8000" dirty="0" smtClean="0">
                <a:solidFill>
                  <a:srgbClr val="00B0F0"/>
                </a:solidFill>
              </a:rPr>
              <a:t>Спасибо за урок!</a:t>
            </a:r>
            <a:endParaRPr lang="ru-RU" sz="8000" dirty="0">
              <a:solidFill>
                <a:srgbClr val="00B0F0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867656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600" dirty="0" smtClean="0">
                <a:solidFill>
                  <a:schemeClr val="tx1"/>
                </a:solidFill>
              </a:rPr>
              <a:t>Золотая империя </a:t>
            </a:r>
            <a:r>
              <a:rPr lang="ru-RU" sz="3600" dirty="0" err="1" smtClean="0">
                <a:solidFill>
                  <a:schemeClr val="tx1"/>
                </a:solidFill>
              </a:rPr>
              <a:t>чжурчженей</a:t>
            </a:r>
            <a:r>
              <a:rPr lang="ru-RU" sz="3600" dirty="0" smtClean="0">
                <a:solidFill>
                  <a:schemeClr val="tx1"/>
                </a:solidFill>
              </a:rPr>
              <a:t> (</a:t>
            </a:r>
            <a:r>
              <a:rPr lang="ru-RU" sz="3600" dirty="0" err="1" smtClean="0">
                <a:solidFill>
                  <a:schemeClr val="tx1"/>
                </a:solidFill>
              </a:rPr>
              <a:t>Цзинь</a:t>
            </a:r>
            <a:r>
              <a:rPr lang="ru-RU" sz="3600" dirty="0" smtClean="0">
                <a:solidFill>
                  <a:schemeClr val="tx1"/>
                </a:solidFill>
              </a:rPr>
              <a:t>)</a:t>
            </a:r>
            <a:r>
              <a:rPr lang="ru-RU" dirty="0" smtClean="0">
                <a:solidFill>
                  <a:schemeClr val="tx1"/>
                </a:solidFill>
              </a:rPr>
              <a:t/>
            </a:r>
            <a:br>
              <a:rPr lang="ru-RU" dirty="0" smtClean="0">
                <a:solidFill>
                  <a:schemeClr val="tx1"/>
                </a:solidFill>
              </a:rPr>
            </a:br>
            <a:r>
              <a:rPr lang="ru-RU" sz="3600" dirty="0" smtClean="0">
                <a:solidFill>
                  <a:schemeClr val="tx1"/>
                </a:solidFill>
              </a:rPr>
              <a:t>1115- 1234 гг.</a:t>
            </a:r>
            <a:br>
              <a:rPr lang="ru-RU" sz="3600" dirty="0" smtClean="0">
                <a:solidFill>
                  <a:schemeClr val="tx1"/>
                </a:solidFill>
              </a:rPr>
            </a:br>
            <a:r>
              <a:rPr lang="ru-RU" sz="3600" dirty="0" smtClean="0">
                <a:solidFill>
                  <a:schemeClr val="tx1"/>
                </a:solidFill>
              </a:rPr>
              <a:t> 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  <a:t>План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928934"/>
            <a:ext cx="8229600" cy="3395666"/>
          </a:xfrm>
        </p:spPr>
        <p:txBody>
          <a:bodyPr>
            <a:normAutofit/>
          </a:bodyPr>
          <a:lstStyle/>
          <a:p>
            <a:r>
              <a:rPr lang="ru-RU" sz="3200" dirty="0" smtClean="0"/>
              <a:t>1. «</a:t>
            </a:r>
            <a:r>
              <a:rPr lang="ru-RU" sz="3200" dirty="0" err="1" smtClean="0"/>
              <a:t>Чжурчжени</a:t>
            </a:r>
            <a:r>
              <a:rPr lang="ru-RU" sz="3200" dirty="0" smtClean="0"/>
              <a:t>» – непокорные, упрямые </a:t>
            </a:r>
          </a:p>
          <a:p>
            <a:r>
              <a:rPr lang="ru-RU" sz="3200" dirty="0" smtClean="0"/>
              <a:t>2. Образование империи </a:t>
            </a:r>
            <a:r>
              <a:rPr lang="ru-RU" sz="3200" dirty="0" err="1" smtClean="0"/>
              <a:t>чжурчженей</a:t>
            </a:r>
            <a:endParaRPr lang="ru-RU" sz="3200" dirty="0" smtClean="0"/>
          </a:p>
          <a:p>
            <a:r>
              <a:rPr lang="ru-RU" sz="3200" dirty="0" smtClean="0"/>
              <a:t>3. Расцвет Золотой империи</a:t>
            </a:r>
          </a:p>
          <a:p>
            <a:r>
              <a:rPr lang="ru-RU" sz="3200" dirty="0" smtClean="0"/>
              <a:t>4. Система управления</a:t>
            </a:r>
          </a:p>
          <a:p>
            <a:r>
              <a:rPr lang="ru-RU" sz="3200" dirty="0" smtClean="0"/>
              <a:t>5. Рабство в </a:t>
            </a:r>
            <a:r>
              <a:rPr lang="ru-RU" sz="3200" dirty="0" err="1" smtClean="0"/>
              <a:t>Цзинь</a:t>
            </a:r>
            <a:endParaRPr lang="ru-RU" sz="3200" dirty="0" smtClean="0"/>
          </a:p>
          <a:p>
            <a:pPr>
              <a:buNone/>
            </a:pPr>
            <a:endParaRPr lang="ru-RU" sz="32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  <a:t>Задание на урок:</a:t>
            </a:r>
            <a:endParaRPr lang="ru-RU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/>
            <a:endParaRPr lang="ru-RU" sz="3600" dirty="0" smtClean="0"/>
          </a:p>
          <a:p>
            <a:pPr algn="ctr"/>
            <a:r>
              <a:rPr lang="ru-RU" sz="3600" dirty="0" smtClean="0"/>
              <a:t>Почему </a:t>
            </a:r>
            <a:r>
              <a:rPr lang="ru-RU" sz="3600" dirty="0" err="1" smtClean="0"/>
              <a:t>цзиньское</a:t>
            </a:r>
            <a:r>
              <a:rPr lang="ru-RU" sz="3600" dirty="0" smtClean="0"/>
              <a:t> общество нельзя было характеризовать как рабовладельческое?</a:t>
            </a:r>
            <a:endParaRPr lang="ru-RU" sz="3600" dirty="0"/>
          </a:p>
        </p:txBody>
      </p:sp>
      <p:pic>
        <p:nvPicPr>
          <p:cNvPr id="4" name="Рисунок 3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96195" y="4738682"/>
            <a:ext cx="1447805" cy="21193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57818" y="642918"/>
            <a:ext cx="3429024" cy="5643602"/>
          </a:xfrm>
        </p:spPr>
        <p:txBody>
          <a:bodyPr>
            <a:normAutofit fontScale="90000"/>
          </a:bodyPr>
          <a:lstStyle/>
          <a:p>
            <a:r>
              <a:rPr lang="ru-RU" sz="2400" b="1" dirty="0" smtClean="0">
                <a:solidFill>
                  <a:srgbClr val="C00000"/>
                </a:solidFill>
                <a:latin typeface="+mn-lt"/>
              </a:rPr>
              <a:t>В эпоху раннего средневековья существовало 3 древнейшие цивилизации на ДВ:</a:t>
            </a:r>
            <a:br>
              <a:rPr lang="ru-RU" sz="2400" b="1" dirty="0" smtClean="0">
                <a:solidFill>
                  <a:srgbClr val="C00000"/>
                </a:solidFill>
                <a:latin typeface="+mn-lt"/>
              </a:rPr>
            </a:br>
            <a:r>
              <a:rPr lang="ru-RU" sz="2400" b="1" dirty="0" smtClean="0">
                <a:solidFill>
                  <a:srgbClr val="C00000"/>
                </a:solidFill>
                <a:latin typeface="+mn-lt"/>
              </a:rPr>
              <a:t/>
            </a:r>
            <a:br>
              <a:rPr lang="ru-RU" sz="2400" b="1" dirty="0" smtClean="0">
                <a:solidFill>
                  <a:srgbClr val="C00000"/>
                </a:solidFill>
                <a:latin typeface="+mn-lt"/>
              </a:rPr>
            </a:br>
            <a:r>
              <a:rPr lang="ru-RU" sz="2400" dirty="0" smtClean="0">
                <a:solidFill>
                  <a:schemeClr val="tx1"/>
                </a:solidFill>
                <a:latin typeface="+mn-lt"/>
              </a:rPr>
              <a:t> 1) </a:t>
            </a:r>
            <a:r>
              <a:rPr lang="ru-RU" sz="2400" b="1" dirty="0" smtClean="0">
                <a:solidFill>
                  <a:srgbClr val="C00000"/>
                </a:solidFill>
                <a:latin typeface="+mn-lt"/>
              </a:rPr>
              <a:t>МОХЭ</a:t>
            </a:r>
            <a:r>
              <a:rPr lang="ru-RU" sz="2400" dirty="0" smtClean="0">
                <a:solidFill>
                  <a:schemeClr val="tx1"/>
                </a:solidFill>
                <a:latin typeface="+mn-lt"/>
              </a:rPr>
              <a:t> – создали государство Бахай</a:t>
            </a:r>
            <a:br>
              <a:rPr lang="ru-RU" sz="2400" dirty="0" smtClean="0">
                <a:solidFill>
                  <a:schemeClr val="tx1"/>
                </a:solidFill>
                <a:latin typeface="+mn-lt"/>
              </a:rPr>
            </a:br>
            <a:r>
              <a:rPr lang="ru-RU" sz="2400" dirty="0" smtClean="0">
                <a:solidFill>
                  <a:schemeClr val="tx1"/>
                </a:solidFill>
                <a:latin typeface="+mn-lt"/>
              </a:rPr>
              <a:t>2) </a:t>
            </a:r>
            <a:r>
              <a:rPr lang="ru-RU" sz="2400" b="1" dirty="0" smtClean="0">
                <a:solidFill>
                  <a:srgbClr val="C00000"/>
                </a:solidFill>
                <a:latin typeface="+mn-lt"/>
              </a:rPr>
              <a:t>КИДАНИ</a:t>
            </a:r>
            <a:r>
              <a:rPr lang="ru-RU" sz="2400" dirty="0" smtClean="0">
                <a:solidFill>
                  <a:schemeClr val="tx1"/>
                </a:solidFill>
                <a:latin typeface="+mn-lt"/>
              </a:rPr>
              <a:t> – создали государство </a:t>
            </a:r>
            <a:r>
              <a:rPr lang="ru-RU" sz="2400" dirty="0" err="1" smtClean="0">
                <a:solidFill>
                  <a:schemeClr val="tx1"/>
                </a:solidFill>
                <a:latin typeface="+mn-lt"/>
              </a:rPr>
              <a:t>Ляо</a:t>
            </a:r>
            <a:r>
              <a:rPr lang="ru-RU" sz="2400" dirty="0" smtClean="0">
                <a:solidFill>
                  <a:schemeClr val="tx1"/>
                </a:solidFill>
                <a:latin typeface="+mn-lt"/>
              </a:rPr>
              <a:t/>
            </a:r>
            <a:br>
              <a:rPr lang="ru-RU" sz="2400" dirty="0" smtClean="0">
                <a:solidFill>
                  <a:schemeClr val="tx1"/>
                </a:solidFill>
                <a:latin typeface="+mn-lt"/>
              </a:rPr>
            </a:br>
            <a:r>
              <a:rPr lang="ru-RU" sz="2400" dirty="0" smtClean="0">
                <a:solidFill>
                  <a:schemeClr val="tx1"/>
                </a:solidFill>
                <a:latin typeface="+mn-lt"/>
              </a:rPr>
              <a:t>3) </a:t>
            </a:r>
            <a:r>
              <a:rPr lang="ru-RU" sz="2400" b="1" dirty="0" smtClean="0">
                <a:solidFill>
                  <a:srgbClr val="C00000"/>
                </a:solidFill>
                <a:latin typeface="+mn-lt"/>
              </a:rPr>
              <a:t>ЧЖУРЧЖЕНИ</a:t>
            </a:r>
            <a:r>
              <a:rPr lang="ru-RU" sz="2400" dirty="0" smtClean="0">
                <a:solidFill>
                  <a:schemeClr val="tx1"/>
                </a:solidFill>
                <a:latin typeface="+mn-lt"/>
              </a:rPr>
              <a:t>– создали высокоразвитую цивилизацию на ДВ, империю Трех Солнц (государство </a:t>
            </a:r>
            <a:r>
              <a:rPr lang="ru-RU" sz="2400" dirty="0" err="1" smtClean="0">
                <a:solidFill>
                  <a:schemeClr val="tx1"/>
                </a:solidFill>
                <a:latin typeface="+mn-lt"/>
              </a:rPr>
              <a:t>Цзинь</a:t>
            </a:r>
            <a:r>
              <a:rPr lang="ru-RU" sz="2400" dirty="0" smtClean="0">
                <a:solidFill>
                  <a:schemeClr val="tx1"/>
                </a:solidFill>
                <a:latin typeface="+mn-lt"/>
              </a:rPr>
              <a:t> – </a:t>
            </a:r>
            <a:r>
              <a:rPr lang="ru-RU" sz="2400" dirty="0" err="1" smtClean="0">
                <a:solidFill>
                  <a:schemeClr val="tx1"/>
                </a:solidFill>
                <a:latin typeface="+mn-lt"/>
              </a:rPr>
              <a:t>Цзянь</a:t>
            </a:r>
            <a:r>
              <a:rPr lang="ru-RU" sz="2400" dirty="0" smtClean="0">
                <a:solidFill>
                  <a:schemeClr val="tx1"/>
                </a:solidFill>
                <a:latin typeface="+mn-lt"/>
              </a:rPr>
              <a:t>)</a:t>
            </a:r>
            <a:endParaRPr lang="ru-RU" sz="2400" dirty="0">
              <a:solidFill>
                <a:schemeClr val="tx1"/>
              </a:solidFill>
              <a:latin typeface="+mn-lt"/>
            </a:endParaRPr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14282" y="1142984"/>
            <a:ext cx="5119715" cy="51435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http://festival.1september.ru/articles/569396/img3.gif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142976" y="500042"/>
            <a:ext cx="6715172" cy="63579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786710" y="4214818"/>
            <a:ext cx="1357290" cy="2071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500042"/>
            <a:ext cx="8229600" cy="65321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>Кто такие </a:t>
            </a:r>
            <a:r>
              <a:rPr lang="ru-RU" b="1" dirty="0" err="1" smtClean="0"/>
              <a:t>чжурчжени</a:t>
            </a:r>
            <a:r>
              <a:rPr lang="ru-RU" b="1" dirty="0" smtClean="0"/>
              <a:t>?</a:t>
            </a:r>
            <a:endParaRPr lang="ru-RU" b="1" dirty="0"/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6734175" y="4500571"/>
            <a:ext cx="2409825" cy="2357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285860"/>
            <a:ext cx="4357686" cy="37862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072462" y="857232"/>
            <a:ext cx="733425" cy="133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/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14282" y="5072074"/>
            <a:ext cx="3286148" cy="17859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/>
          <p:cNvPicPr/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500826" y="2143116"/>
            <a:ext cx="2419350" cy="22574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/>
          <p:cNvPicPr/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286248" y="2357430"/>
            <a:ext cx="2286016" cy="27860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Прямоугольник 9"/>
          <p:cNvSpPr/>
          <p:nvPr/>
        </p:nvSpPr>
        <p:spPr>
          <a:xfrm>
            <a:off x="3571868" y="5286388"/>
            <a:ext cx="314327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 err="1" smtClean="0"/>
              <a:t>Чжурчжэньская</a:t>
            </a:r>
            <a:r>
              <a:rPr lang="ru-RU" sz="1600" b="1" dirty="0" smtClean="0"/>
              <a:t> каменная черепаха в уссурийском городском парке</a:t>
            </a:r>
            <a:endParaRPr lang="ru-RU" sz="1600" b="1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581772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>Поселения </a:t>
            </a:r>
            <a:r>
              <a:rPr lang="ru-RU" b="1" dirty="0" err="1" smtClean="0"/>
              <a:t>чжурчженей</a:t>
            </a:r>
            <a:endParaRPr lang="ru-RU" b="1" dirty="0"/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285984" y="4214818"/>
            <a:ext cx="2786082" cy="24288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4143380"/>
            <a:ext cx="1928826" cy="2500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857884" y="1357298"/>
            <a:ext cx="2643206" cy="1928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/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57224" y="1357298"/>
            <a:ext cx="4000528" cy="28146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/>
          <p:cNvPicPr/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429257" y="3357563"/>
            <a:ext cx="3714744" cy="3500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28604"/>
            <a:ext cx="8229600" cy="857256"/>
          </a:xfrm>
        </p:spPr>
        <p:txBody>
          <a:bodyPr>
            <a:normAutofit/>
          </a:bodyPr>
          <a:lstStyle/>
          <a:p>
            <a:pPr algn="ctr"/>
            <a:r>
              <a:rPr lang="ru-RU" b="1" dirty="0" smtClean="0"/>
              <a:t>Занятия </a:t>
            </a:r>
            <a:r>
              <a:rPr lang="ru-RU" b="1" dirty="0" err="1" smtClean="0"/>
              <a:t>чжурчженей</a:t>
            </a:r>
            <a:endParaRPr lang="ru-RU" dirty="0"/>
          </a:p>
        </p:txBody>
      </p:sp>
      <p:pic>
        <p:nvPicPr>
          <p:cNvPr id="5" name="Содержимое 3"/>
          <p:cNvPicPr>
            <a:picLocks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14942" y="1285860"/>
            <a:ext cx="3705233" cy="2786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8" y="3429000"/>
            <a:ext cx="4786346" cy="3214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7158" y="1285860"/>
            <a:ext cx="4786346" cy="2143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/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143504" y="4071942"/>
            <a:ext cx="3786214" cy="2571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82</TotalTime>
  <Words>509</Words>
  <Application>Microsoft Office PowerPoint</Application>
  <PresentationFormat>Экран (4:3)</PresentationFormat>
  <Paragraphs>115</Paragraphs>
  <Slides>24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5" baseType="lpstr">
      <vt:lpstr>Поток</vt:lpstr>
      <vt:lpstr>Золотая империя чжурчженей (Цзинь) 1115- 1234 гг. </vt:lpstr>
      <vt:lpstr>           Цель: выявление закономерностей образования и последствий возвышения империи Цзинь   Задачи:  1.    дать предствление об образовании и возвышении империи Цзинь 2.    формировать чувство толерантности, патриотизма, уважения к своей истории, гордости за великое прошлое предков коренных народов Дальнего Востока 3.    способствовать развитию умений работать с текстом, схемой, документом, слайдом, выполнять тестирование.  </vt:lpstr>
      <vt:lpstr>Золотая империя чжурчженей (Цзинь) 1115- 1234 гг.  План </vt:lpstr>
      <vt:lpstr>Задание на урок:</vt:lpstr>
      <vt:lpstr>В эпоху раннего средневековья существовало 3 древнейшие цивилизации на ДВ:   1) МОХЭ – создали государство Бахай 2) КИДАНИ – создали государство Ляо 3) ЧЖУРЧЖЕНИ– создали высокоразвитую цивилизацию на ДВ, империю Трех Солнц (государство Цзинь – Цзянь)</vt:lpstr>
      <vt:lpstr>Презентация PowerPoint</vt:lpstr>
      <vt:lpstr>Кто такие чжурчжени?</vt:lpstr>
      <vt:lpstr>Поселения чжурчженей</vt:lpstr>
      <vt:lpstr>Занятия чжурчженей</vt:lpstr>
      <vt:lpstr>Занятия чжурчженей</vt:lpstr>
      <vt:lpstr>Занятия чжурчженей</vt:lpstr>
      <vt:lpstr>Вера в загробную жизнь</vt:lpstr>
      <vt:lpstr>«Золотая империя Цзинь»</vt:lpstr>
      <vt:lpstr>Как образовалось государство у чжурчженей?</vt:lpstr>
      <vt:lpstr>Территориальная система управления Цзинь?</vt:lpstr>
      <vt:lpstr>Задание на урок:</vt:lpstr>
      <vt:lpstr>Выводы:</vt:lpstr>
      <vt:lpstr>тестирование</vt:lpstr>
      <vt:lpstr>тестирование</vt:lpstr>
      <vt:lpstr>тестирование</vt:lpstr>
      <vt:lpstr>тестирование</vt:lpstr>
      <vt:lpstr>тестирование</vt:lpstr>
      <vt:lpstr>Самопроверка выполнения теста.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Золотая империя чжурчженей (Цзинь) 1115- 1234 гг. </dc:title>
  <cp:lastModifiedBy>ЛИДИЯ</cp:lastModifiedBy>
  <cp:revision>14</cp:revision>
  <dcterms:modified xsi:type="dcterms:W3CDTF">2013-11-10T08:31:16Z</dcterms:modified>
</cp:coreProperties>
</file>